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60" r:id="rId5"/>
    <p:sldId id="27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1" r:id="rId15"/>
    <p:sldId id="274" r:id="rId16"/>
    <p:sldId id="272" r:id="rId17"/>
    <p:sldId id="275" r:id="rId18"/>
    <p:sldId id="259" r:id="rId19"/>
    <p:sldId id="276" r:id="rId20"/>
    <p:sldId id="278" r:id="rId21"/>
    <p:sldId id="279" r:id="rId22"/>
  </p:sldIdLst>
  <p:sldSz cx="9144000" cy="6858000" type="screen4x3"/>
  <p:notesSz cx="6797675" cy="9926638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nste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>
        <p:scale>
          <a:sx n="80" d="100"/>
          <a:sy n="80" d="100"/>
        </p:scale>
        <p:origin x="-1878" y="-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5-13T12:15:19.103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E289C30-4AB1-432B-ABF3-24DBA7C57273}" type="datetimeFigureOut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91C4C9E-A07E-4908-A08F-36A2FF9C709E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66D5975-00E3-46E2-814B-3B767EEC0467}" type="datetimeFigureOut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b-NO" noProof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3C676BE-24EB-4EFB-AF3B-7B34A2D88D0F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27652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64A2DA-4AE9-4D6E-B467-3AC4419188E1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nb-NO" smtClean="0"/>
          </a:p>
        </p:txBody>
      </p:sp>
      <p:sp>
        <p:nvSpPr>
          <p:cNvPr id="27653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How do I work with myself, so I can see a possible cause of the child's behavior in front of my own reaction?</a:t>
            </a:r>
          </a:p>
          <a:p>
            <a:pPr eaLnBrk="1" hangingPunct="1">
              <a:spcBef>
                <a:spcPct val="0"/>
              </a:spcBef>
            </a:pPr>
            <a:r>
              <a:rPr lang="nb-NO" smtClean="0"/>
              <a:t> </a:t>
            </a:r>
          </a:p>
        </p:txBody>
      </p:sp>
      <p:sp>
        <p:nvSpPr>
          <p:cNvPr id="37892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05E840-839E-4D0E-9D00-9A20314E9465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nb-NO" smtClean="0"/>
          </a:p>
        </p:txBody>
      </p:sp>
      <p:sp>
        <p:nvSpPr>
          <p:cNvPr id="37893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If I have acted contrary to what is expected of me, how do I correct it?</a:t>
            </a:r>
          </a:p>
        </p:txBody>
      </p:sp>
      <p:sp>
        <p:nvSpPr>
          <p:cNvPr id="38916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235D82-3F0B-4EDC-894E-48AD56032793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nb-NO" smtClean="0"/>
          </a:p>
        </p:txBody>
      </p:sp>
      <p:sp>
        <p:nvSpPr>
          <p:cNvPr id="38917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What kind of consequences for our own behavior, can we expect from ourselves when we really understand the power in this knowledge?</a:t>
            </a:r>
          </a:p>
        </p:txBody>
      </p:sp>
      <p:sp>
        <p:nvSpPr>
          <p:cNvPr id="39940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091946-F685-4A92-911F-F63A375631C0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nb-NO" smtClean="0"/>
          </a:p>
        </p:txBody>
      </p:sp>
      <p:sp>
        <p:nvSpPr>
          <p:cNvPr id="39941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How can this be expressed in practice? </a:t>
            </a:r>
          </a:p>
        </p:txBody>
      </p:sp>
      <p:sp>
        <p:nvSpPr>
          <p:cNvPr id="40964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834208-9E6A-4B76-AE41-588375349D96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nb-NO" smtClean="0"/>
          </a:p>
        </p:txBody>
      </p:sp>
      <p:sp>
        <p:nvSpPr>
          <p:cNvPr id="40965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1988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683EEC-6F07-46B5-AEE4-170F3F891D90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nb-NO" smtClean="0"/>
          </a:p>
        </p:txBody>
      </p:sp>
      <p:sp>
        <p:nvSpPr>
          <p:cNvPr id="41989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4036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10A9D1-19DA-4A1A-B687-4DE32BF52B83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nb-NO" smtClean="0"/>
          </a:p>
        </p:txBody>
      </p:sp>
      <p:sp>
        <p:nvSpPr>
          <p:cNvPr id="44037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3012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D16205-4329-488F-8AD0-62953477E301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nb-NO" smtClean="0"/>
          </a:p>
        </p:txBody>
      </p:sp>
      <p:sp>
        <p:nvSpPr>
          <p:cNvPr id="43013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5060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68B9BF-EAF1-467E-A820-91DDEF8D070B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nb-NO" smtClean="0"/>
          </a:p>
        </p:txBody>
      </p:sp>
      <p:sp>
        <p:nvSpPr>
          <p:cNvPr id="45061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mtClean="0"/>
              <a:t>Do I contribute to this positive development for the children I work with?</a:t>
            </a:r>
          </a:p>
        </p:txBody>
      </p:sp>
      <p:sp>
        <p:nvSpPr>
          <p:cNvPr id="30724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7ABE51-6007-44E2-A575-49BE80221C52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nb-NO" smtClean="0"/>
          </a:p>
        </p:txBody>
      </p:sp>
      <p:sp>
        <p:nvSpPr>
          <p:cNvPr id="30725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How do I express that I like the child, regardless of what the child is performing, so that the child really feel it?</a:t>
            </a:r>
          </a:p>
          <a:p>
            <a:pPr eaLnBrk="1" hangingPunct="1"/>
            <a:r>
              <a:rPr lang="en-US" smtClean="0"/>
              <a:t>How do I communicate appreciative to the child without the elements of  evaluation in the communication?</a:t>
            </a:r>
            <a:endParaRPr lang="nb-NO" smtClean="0"/>
          </a:p>
          <a:p>
            <a:pPr eaLnBrk="1" hangingPunct="1"/>
            <a:r>
              <a:rPr lang="en-US" smtClean="0"/>
              <a:t>How often do the child feel that I am genuinely interested in it?</a:t>
            </a:r>
          </a:p>
          <a:p>
            <a:pPr eaLnBrk="1" hangingPunct="1">
              <a:spcBef>
                <a:spcPct val="0"/>
              </a:spcBef>
            </a:pPr>
            <a:endParaRPr lang="nb-NO" smtClean="0"/>
          </a:p>
        </p:txBody>
      </p:sp>
      <p:sp>
        <p:nvSpPr>
          <p:cNvPr id="46084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21061F-144B-43E4-B298-8B2244FCAB83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nb-NO" smtClean="0"/>
          </a:p>
        </p:txBody>
      </p:sp>
      <p:sp>
        <p:nvSpPr>
          <p:cNvPr id="46085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mtClean="0"/>
              <a:t>In what way shall I behave in order to meet the children's need to be seen as the persons they really are?</a:t>
            </a:r>
          </a:p>
          <a:p>
            <a:pPr eaLnBrk="1" hangingPunct="1">
              <a:spcBef>
                <a:spcPct val="0"/>
              </a:spcBef>
            </a:pPr>
            <a:r>
              <a:rPr lang="en-GB" smtClean="0"/>
              <a:t>In what way shall I behave so that the children I work with succeed, both socially and academically?</a:t>
            </a:r>
          </a:p>
        </p:txBody>
      </p:sp>
      <p:sp>
        <p:nvSpPr>
          <p:cNvPr id="28676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A95FA3-D693-4AC5-B031-5022F4E06525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nb-NO" smtClean="0"/>
          </a:p>
        </p:txBody>
      </p:sp>
      <p:sp>
        <p:nvSpPr>
          <p:cNvPr id="28677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47108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0E3D36-8A49-48BF-95C0-A143FF6632D7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nb-NO" smtClean="0"/>
          </a:p>
        </p:txBody>
      </p:sp>
      <p:sp>
        <p:nvSpPr>
          <p:cNvPr id="47109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What does this mean in my daily life?</a:t>
            </a:r>
          </a:p>
        </p:txBody>
      </p:sp>
      <p:sp>
        <p:nvSpPr>
          <p:cNvPr id="48132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188FDD-78CC-4C24-BA05-D54C5DCE2780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nb-NO" smtClean="0"/>
          </a:p>
        </p:txBody>
      </p:sp>
      <p:sp>
        <p:nvSpPr>
          <p:cNvPr id="48133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mtClean="0"/>
              <a:t>Do I and all my colleagues act in an appropriated way, even when the children need social guidance? </a:t>
            </a:r>
            <a:r>
              <a:rPr lang="en-GB" i="1" smtClean="0"/>
              <a:t>(Example to correct wrong behaviour)</a:t>
            </a:r>
            <a:br>
              <a:rPr lang="en-GB" i="1" smtClean="0"/>
            </a:br>
            <a:r>
              <a:rPr lang="en-GB" smtClean="0"/>
              <a:t>Do I correct the children's behaviour in such a way that I meet this requirement that the school has to me?</a:t>
            </a:r>
          </a:p>
          <a:p>
            <a:pPr eaLnBrk="1" hangingPunct="1">
              <a:spcBef>
                <a:spcPct val="0"/>
              </a:spcBef>
            </a:pPr>
            <a:endParaRPr lang="nb-NO" smtClean="0"/>
          </a:p>
        </p:txBody>
      </p:sp>
      <p:sp>
        <p:nvSpPr>
          <p:cNvPr id="29700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A1A4D7-23C5-412A-9B1C-19DF68B65224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nb-NO" smtClean="0"/>
          </a:p>
        </p:txBody>
      </p:sp>
      <p:sp>
        <p:nvSpPr>
          <p:cNvPr id="29701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mtClean="0"/>
              <a:t>Am I one of these adults?</a:t>
            </a:r>
          </a:p>
        </p:txBody>
      </p:sp>
      <p:sp>
        <p:nvSpPr>
          <p:cNvPr id="31748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74ECFC-2AC3-47BA-BAAE-746317181A9A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nb-NO" smtClean="0"/>
          </a:p>
        </p:txBody>
      </p:sp>
      <p:sp>
        <p:nvSpPr>
          <p:cNvPr id="31749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Am I there? Is this how I experience myself in my daily work? </a:t>
            </a:r>
          </a:p>
          <a:p>
            <a:pPr eaLnBrk="1" hangingPunct="1">
              <a:spcBef>
                <a:spcPct val="0"/>
              </a:spcBef>
            </a:pPr>
            <a:endParaRPr lang="nb-NO" smtClean="0"/>
          </a:p>
        </p:txBody>
      </p:sp>
      <p:sp>
        <p:nvSpPr>
          <p:cNvPr id="32772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D4E5CD-3DAD-4A89-B356-F53BC24E9275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nb-NO" smtClean="0"/>
          </a:p>
        </p:txBody>
      </p:sp>
      <p:sp>
        <p:nvSpPr>
          <p:cNvPr id="32773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33796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877C9E-66B3-4995-A229-B01174F6809D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nb-NO" smtClean="0"/>
          </a:p>
        </p:txBody>
      </p:sp>
      <p:sp>
        <p:nvSpPr>
          <p:cNvPr id="33797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34820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20FD11-FD67-444A-8455-1E8F6F88CBD3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nb-NO" smtClean="0"/>
          </a:p>
        </p:txBody>
      </p:sp>
      <p:sp>
        <p:nvSpPr>
          <p:cNvPr id="34821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Every one of us is responsible ensuring that this is practiced in a very good way.</a:t>
            </a:r>
          </a:p>
          <a:p>
            <a:pPr eaLnBrk="1" hangingPunct="1"/>
            <a:r>
              <a:rPr lang="en-US" smtClean="0"/>
              <a:t>In our work with these issues we use the LP-model.</a:t>
            </a:r>
          </a:p>
          <a:p>
            <a:pPr eaLnBrk="1" hangingPunct="1">
              <a:spcBef>
                <a:spcPct val="0"/>
              </a:spcBef>
            </a:pPr>
            <a:endParaRPr lang="nb-NO" smtClean="0"/>
          </a:p>
        </p:txBody>
      </p:sp>
      <p:sp>
        <p:nvSpPr>
          <p:cNvPr id="35844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60A7E9-69B4-434B-8544-E8E46E0E432F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nb-NO" smtClean="0"/>
          </a:p>
        </p:txBody>
      </p:sp>
      <p:sp>
        <p:nvSpPr>
          <p:cNvPr id="35845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36868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C0FA86-F019-4C6C-9974-70EEAEF3E956}" type="slidenum">
              <a:rPr lang="nb-N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nb-NO" smtClean="0"/>
          </a:p>
        </p:txBody>
      </p:sp>
      <p:sp>
        <p:nvSpPr>
          <p:cNvPr id="36869" name="Plassholder for topptekst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17" name="Undertit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Plassholder for dato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2164E-559E-450E-AA87-7E34DC0CE1B6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5" name="Plassholder for bunn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6" name="Plassholder for lysbilde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BEC4C-78CF-4F1E-802E-76B7DA3C5172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DD75A-FD7E-44A2-B4F1-864A5C263AD4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5" name="Plassholder for bunn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6" name="Plassholder for lysbilde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A969F-94EA-4E62-B6F7-D8F98A20DBBA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54B62-9AD7-4A66-8EFB-A0B8359D2FBE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5" name="Plassholder for bunn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6" name="Plassholder for lysbilde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87BDC-4B71-49A8-A674-26545FD1B7BA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2628C-1158-4EB7-B26A-947BA014C703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5" name="Plassholder for bunn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6" name="Plassholder for lysbilde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E0FEC-B80B-44E5-A8A1-DE4E7B0538EE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EAF90-0DA3-40B6-8651-A13ED25C2E95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6570D-B91C-434D-A5D3-ECBD01D3EE5E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43311-DA0B-43F7-9E48-D1DF56DB274B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6" name="Plassholder for bunn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7" name="Plassholder for lysbilde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A19E1-42B4-4CD2-9A8E-12DC811E216E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Plassholder for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99F06-ADEF-42C1-9335-1A930858F02A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8" name="Plassholder for bunn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9" name="Plassholder for lysbilde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9002D-A60B-45B2-80C9-F8B84B07CE34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8F500-AF68-44F0-AEAC-4E45CB5EB417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4" name="Plassholder for bunn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5" name="Plassholder for lysbilde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20A76-30AD-49D3-A50B-D72F306C1DDE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54629-1C69-4036-8A71-C46A27B09135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3" name="Plassholder for bunn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4" name="Plassholder for lysbilde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87C86-4FE0-419A-96F9-78061AF37433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dato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B5EF5-220A-4F66-8E6C-5CAB767EDDB8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6" name="Plassholder for bunn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7" name="Plassholder for lysbilde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B2EE7-5E3E-4A88-811C-0EF8D99E6CF5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nip og avrund ett hjørne i rektangel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tvinklet trekant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ihåndsform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ihåndsform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nb-NO" noProof="0" smtClean="0"/>
              <a:t>Klikk ikonet for å legge til et bilde</a:t>
            </a:r>
            <a:endParaRPr lang="en-US" noProof="0" dirty="0"/>
          </a:p>
        </p:txBody>
      </p:sp>
      <p:sp>
        <p:nvSpPr>
          <p:cNvPr id="9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7BAB3-EEBC-447D-9B36-FCA6C2631B6E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10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11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162D-7573-40B6-822F-2D567812B94B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ihånds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ihånds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Plassholder for tittel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  <a:endParaRPr lang="en-US" smtClean="0"/>
          </a:p>
        </p:txBody>
      </p:sp>
      <p:sp>
        <p:nvSpPr>
          <p:cNvPr id="1029" name="Plassholder for teks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smtClean="0"/>
          </a:p>
        </p:txBody>
      </p:sp>
      <p:sp>
        <p:nvSpPr>
          <p:cNvPr id="10" name="Plassholder for dato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BB3129-27CF-4A4F-BC99-E681A0D41736}" type="datetime1">
              <a:rPr lang="nb-NO"/>
              <a:pPr>
                <a:defRPr/>
              </a:pPr>
              <a:t>14.08.2012</a:t>
            </a:fld>
            <a:endParaRPr lang="nb-NO"/>
          </a:p>
        </p:txBody>
      </p:sp>
      <p:sp>
        <p:nvSpPr>
          <p:cNvPr id="22" name="Plassholder for bunntekst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Mørkved skole, Brumunddal</a:t>
            </a:r>
          </a:p>
        </p:txBody>
      </p:sp>
      <p:sp>
        <p:nvSpPr>
          <p:cNvPr id="18" name="Plassholder for lysbilde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0519A0-CC94-45B3-97D5-7AF6D4ED105B}" type="slidenum">
              <a:rPr lang="nb-NO"/>
              <a:pPr>
                <a:defRPr/>
              </a:pPr>
              <a:t>‹Nr.›</a:t>
            </a:fld>
            <a:endParaRPr lang="nb-NO"/>
          </a:p>
        </p:txBody>
      </p:sp>
      <p:grpSp>
        <p:nvGrpSpPr>
          <p:cNvPr id="1033" name="Gruppe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ihånds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ihånds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29" r:id="rId2"/>
    <p:sldLayoutId id="2147483738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9" r:id="rId9"/>
    <p:sldLayoutId id="2147483735" r:id="rId10"/>
    <p:sldLayoutId id="2147483736" r:id="rId11"/>
  </p:sldLayoutIdLst>
  <p:transition>
    <p:wipe dir="d"/>
  </p:transition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>Relational competences</a:t>
            </a:r>
            <a:endParaRPr lang="en-GB" dirty="0"/>
          </a:p>
        </p:txBody>
      </p:sp>
      <p:sp>
        <p:nvSpPr>
          <p:cNvPr id="5123" name="Undertittel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smtClean="0"/>
              <a:t>How to be good adults for children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b="1" smtClean="0"/>
              <a:t>Children cooperate</a:t>
            </a:r>
            <a:endParaRPr lang="en-GB" smtClean="0"/>
          </a:p>
        </p:txBody>
      </p:sp>
      <p:sp>
        <p:nvSpPr>
          <p:cNvPr id="1433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b="1" smtClean="0"/>
          </a:p>
          <a:p>
            <a:pPr eaLnBrk="1" hangingPunct="1"/>
            <a:endParaRPr lang="nb-NO" smtClean="0"/>
          </a:p>
          <a:p>
            <a:pPr eaLnBrk="1" hangingPunct="1"/>
            <a:r>
              <a:rPr lang="en-US" smtClean="0"/>
              <a:t>When children stop cooperating, it is either because they have cooperated too much too long, or because their integrity suffers. It is never because they are not cooperative.</a:t>
            </a:r>
          </a:p>
          <a:p>
            <a:pPr eaLnBrk="1" hangingPunct="1"/>
            <a:endParaRPr lang="nb-NO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The responsibility for the cooperation</a:t>
            </a:r>
            <a:endParaRPr lang="en-GB" dirty="0"/>
          </a:p>
        </p:txBody>
      </p:sp>
      <p:sp>
        <p:nvSpPr>
          <p:cNvPr id="1536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b="1" i="1" smtClean="0"/>
          </a:p>
          <a:p>
            <a:pPr eaLnBrk="1" hangingPunct="1"/>
            <a:r>
              <a:rPr lang="en-GB" b="1" smtClean="0"/>
              <a:t>The adults has to take the responsibility</a:t>
            </a:r>
          </a:p>
          <a:p>
            <a:pPr eaLnBrk="1" hangingPunct="1">
              <a:buFont typeface="Wingdings 2" pitchFamily="18" charset="2"/>
              <a:buNone/>
            </a:pPr>
            <a:endParaRPr lang="en-GB" b="1" smtClean="0"/>
          </a:p>
          <a:p>
            <a:pPr lvl="1" eaLnBrk="1" hangingPunct="1"/>
            <a:r>
              <a:rPr lang="en-GB" b="1" smtClean="0"/>
              <a:t>For the quality of the cooperation</a:t>
            </a:r>
          </a:p>
          <a:p>
            <a:pPr lvl="1" eaLnBrk="1" hangingPunct="1"/>
            <a:r>
              <a:rPr lang="en-US" b="1" smtClean="0"/>
              <a:t>- especially when it goes wrong</a:t>
            </a:r>
          </a:p>
          <a:p>
            <a:pPr eaLnBrk="1" hangingPunct="1"/>
            <a:endParaRPr lang="en-GB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tel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GB" smtClean="0"/>
              <a:t>Children's behaviour</a:t>
            </a:r>
          </a:p>
        </p:txBody>
      </p:sp>
      <p:sp>
        <p:nvSpPr>
          <p:cNvPr id="1741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endParaRPr lang="nb-NO" dirty="0" smtClean="0"/>
          </a:p>
          <a:p>
            <a:pPr eaLnBrk="1" hangingPunct="1">
              <a:defRPr/>
            </a:pPr>
            <a:r>
              <a:rPr lang="en-US" sz="3200" b="1" dirty="0" smtClean="0"/>
              <a:t>A child's behavior is an expression</a:t>
            </a:r>
          </a:p>
          <a:p>
            <a:pPr lvl="1" eaLnBrk="1" hangingPunct="1">
              <a:defRPr/>
            </a:pPr>
            <a:endParaRPr lang="nb-NO" b="1" dirty="0" smtClean="0"/>
          </a:p>
          <a:p>
            <a:pPr lvl="1" eaLnBrk="1" hangingPunct="1">
              <a:defRPr/>
            </a:pPr>
            <a:r>
              <a:rPr lang="en-US" dirty="0" smtClean="0"/>
              <a:t>for something it does for itself</a:t>
            </a:r>
          </a:p>
          <a:p>
            <a:pPr lvl="2" eaLnBrk="1" hangingPunct="1">
              <a:defRPr/>
            </a:pPr>
            <a:r>
              <a:rPr lang="en-US" dirty="0" smtClean="0"/>
              <a:t>and nothing it does against the adult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nb-NO" dirty="0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mtClean="0"/>
              <a:t>Recognition </a:t>
            </a:r>
          </a:p>
        </p:txBody>
      </p:sp>
      <p:sp>
        <p:nvSpPr>
          <p:cNvPr id="1741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nb-NO" smtClean="0"/>
          </a:p>
          <a:p>
            <a:pPr eaLnBrk="1" hangingPunct="1"/>
            <a:r>
              <a:rPr lang="en-GB" sz="2800" smtClean="0"/>
              <a:t>To recognize a person,</a:t>
            </a:r>
            <a:br>
              <a:rPr lang="en-GB" sz="2800" smtClean="0"/>
            </a:br>
            <a:r>
              <a:rPr lang="en-GB" sz="2800" smtClean="0"/>
              <a:t/>
            </a:r>
            <a:br>
              <a:rPr lang="en-GB" sz="2800" smtClean="0"/>
            </a:br>
            <a:r>
              <a:rPr lang="en-GB" sz="2800" smtClean="0"/>
              <a:t>and at the same time clearly stress</a:t>
            </a:r>
            <a:br>
              <a:rPr lang="en-GB" sz="2800" smtClean="0"/>
            </a:br>
            <a:r>
              <a:rPr lang="en-GB" sz="2800" smtClean="0"/>
              <a:t/>
            </a:r>
            <a:br>
              <a:rPr lang="en-GB" sz="2800" smtClean="0"/>
            </a:br>
            <a:r>
              <a:rPr lang="en-GB" sz="2800" smtClean="0"/>
              <a:t>that some of its actions are not acceptable,</a:t>
            </a:r>
            <a:br>
              <a:rPr lang="en-GB" sz="2800" smtClean="0"/>
            </a:br>
            <a:r>
              <a:rPr lang="en-GB" sz="2800" smtClean="0"/>
              <a:t/>
            </a:r>
            <a:br>
              <a:rPr lang="en-GB" sz="2800" smtClean="0"/>
            </a:br>
            <a:r>
              <a:rPr lang="en-GB" sz="2800" smtClean="0"/>
              <a:t>is possible!</a:t>
            </a:r>
          </a:p>
          <a:p>
            <a:pPr eaLnBrk="1" hangingPunct="1">
              <a:buFont typeface="Wingdings 2" pitchFamily="18" charset="2"/>
              <a:buNone/>
            </a:pPr>
            <a:endParaRPr lang="nb-NO" sz="2800" smtClean="0"/>
          </a:p>
          <a:p>
            <a:pPr eaLnBrk="1" hangingPunct="1"/>
            <a:endParaRPr lang="nb-NO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mtClean="0"/>
              <a:t>Self confidence</a:t>
            </a:r>
          </a:p>
        </p:txBody>
      </p:sp>
      <p:sp>
        <p:nvSpPr>
          <p:cNvPr id="1843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smtClean="0"/>
          </a:p>
          <a:p>
            <a:pPr eaLnBrk="1" hangingPunct="1"/>
            <a:r>
              <a:rPr lang="en-GB" b="1" smtClean="0"/>
              <a:t>Is about our performance</a:t>
            </a:r>
          </a:p>
          <a:p>
            <a:pPr eaLnBrk="1" hangingPunct="1"/>
            <a:endParaRPr lang="en-GB" smtClean="0"/>
          </a:p>
          <a:p>
            <a:pPr lvl="1" eaLnBrk="1" hangingPunct="1"/>
            <a:r>
              <a:rPr lang="en-GB" smtClean="0"/>
              <a:t>What we're good at</a:t>
            </a:r>
          </a:p>
          <a:p>
            <a:pPr lvl="1" eaLnBrk="1" hangingPunct="1"/>
            <a:endParaRPr lang="en-GB" smtClean="0"/>
          </a:p>
          <a:p>
            <a:pPr lvl="1" eaLnBrk="1" hangingPunct="1"/>
            <a:r>
              <a:rPr lang="en-US" smtClean="0"/>
              <a:t>An outer but not superficial quality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mtClean="0">
                <a:solidFill>
                  <a:srgbClr val="04617B"/>
                </a:solidFill>
              </a:rPr>
              <a:t>Self-esteem</a:t>
            </a:r>
            <a:endParaRPr lang="en-GB" smtClean="0"/>
          </a:p>
        </p:txBody>
      </p:sp>
      <p:sp>
        <p:nvSpPr>
          <p:cNvPr id="1945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Is about who I am</a:t>
            </a:r>
            <a:r>
              <a:rPr lang="nb-NO" b="1" smtClean="0"/>
              <a:t>:</a:t>
            </a:r>
          </a:p>
          <a:p>
            <a:pPr eaLnBrk="1" hangingPunct="1">
              <a:buFont typeface="Wingdings 2" pitchFamily="18" charset="2"/>
              <a:buNone/>
            </a:pPr>
            <a:endParaRPr lang="nb-NO" smtClean="0"/>
          </a:p>
          <a:p>
            <a:pPr lvl="1" eaLnBrk="1" hangingPunct="1"/>
            <a:r>
              <a:rPr lang="en-GB" smtClean="0"/>
              <a:t>To know myself</a:t>
            </a:r>
          </a:p>
          <a:p>
            <a:pPr lvl="1" eaLnBrk="1" hangingPunct="1"/>
            <a:r>
              <a:rPr lang="nb-NO" smtClean="0"/>
              <a:t>To know my limits</a:t>
            </a:r>
          </a:p>
          <a:p>
            <a:pPr lvl="1" eaLnBrk="1" hangingPunct="1"/>
            <a:r>
              <a:rPr lang="en-US" smtClean="0"/>
              <a:t>To be able to make personal choices</a:t>
            </a:r>
          </a:p>
          <a:p>
            <a:pPr lvl="1" eaLnBrk="1" hangingPunct="1"/>
            <a:endParaRPr lang="en-GB" smtClean="0"/>
          </a:p>
          <a:p>
            <a:pPr lvl="1" eaLnBrk="1" hangingPunct="1"/>
            <a:r>
              <a:rPr lang="en-US" smtClean="0"/>
              <a:t>The spine of my life - it keeps me up</a:t>
            </a:r>
          </a:p>
          <a:p>
            <a:pPr lvl="1" eaLnBrk="1" hangingPunct="1"/>
            <a:r>
              <a:rPr lang="en-US" smtClean="0"/>
              <a:t>An inner core that develops throughout life</a:t>
            </a:r>
          </a:p>
          <a:p>
            <a:pPr lvl="1" eaLnBrk="1" hangingPunct="1">
              <a:buFont typeface="Wingdings 2" pitchFamily="18" charset="2"/>
              <a:buNone/>
            </a:pPr>
            <a:endParaRPr lang="en-GB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mtClean="0"/>
              <a:t>Self-esteem</a:t>
            </a:r>
          </a:p>
        </p:txBody>
      </p:sp>
      <p:sp>
        <p:nvSpPr>
          <p:cNvPr id="2150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nb-NO" dirty="0" smtClean="0"/>
          </a:p>
          <a:p>
            <a:pPr eaLnBrk="1" hangingPunct="1">
              <a:defRPr/>
            </a:pPr>
            <a:r>
              <a:rPr lang="en-GB" b="1" dirty="0" smtClean="0"/>
              <a:t>Gives the child the opportunity to: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GB" dirty="0" smtClean="0"/>
          </a:p>
          <a:p>
            <a:pPr lvl="1" eaLnBrk="1" hangingPunct="1">
              <a:defRPr/>
            </a:pPr>
            <a:r>
              <a:rPr lang="en-GB" dirty="0" smtClean="0"/>
              <a:t>To dare to go ahead with new and unknown things</a:t>
            </a:r>
          </a:p>
          <a:p>
            <a:pPr lvl="1" eaLnBrk="1" hangingPunct="1">
              <a:defRPr/>
            </a:pPr>
            <a:r>
              <a:rPr lang="en-GB" dirty="0" smtClean="0"/>
              <a:t>To acquire new knowledge and new skills</a:t>
            </a:r>
          </a:p>
          <a:p>
            <a:pPr lvl="1" eaLnBrk="1" hangingPunct="1">
              <a:defRPr/>
            </a:pPr>
            <a:r>
              <a:rPr lang="en-GB" dirty="0" smtClean="0"/>
              <a:t>To provide peak performance</a:t>
            </a:r>
          </a:p>
          <a:p>
            <a:pPr lvl="1" eaLnBrk="1" hangingPunct="1">
              <a:defRPr/>
            </a:pPr>
            <a:r>
              <a:rPr lang="en-GB" dirty="0" smtClean="0"/>
              <a:t>To develop the ability to behave</a:t>
            </a:r>
            <a:endParaRPr lang="en-GB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mtClean="0"/>
              <a:t>Good s</a:t>
            </a:r>
            <a:r>
              <a:rPr lang="en-GB" smtClean="0">
                <a:solidFill>
                  <a:srgbClr val="04617B"/>
                </a:solidFill>
              </a:rPr>
              <a:t>elf-esteem</a:t>
            </a:r>
            <a:endParaRPr lang="en-GB" smtClean="0"/>
          </a:p>
        </p:txBody>
      </p:sp>
      <p:sp>
        <p:nvSpPr>
          <p:cNvPr id="2150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smtClean="0"/>
          </a:p>
          <a:p>
            <a:pPr lvl="1" eaLnBrk="1" hangingPunct="1"/>
            <a:r>
              <a:rPr lang="en-US" smtClean="0"/>
              <a:t>Is knowledge and experience of who I am, and what is good and bad for me</a:t>
            </a:r>
          </a:p>
          <a:p>
            <a:pPr eaLnBrk="1" hangingPunct="1"/>
            <a:endParaRPr lang="en-GB" smtClean="0"/>
          </a:p>
          <a:p>
            <a:pPr lvl="1" eaLnBrk="1" hangingPunct="1"/>
            <a:r>
              <a:rPr lang="en-US" smtClean="0"/>
              <a:t>Is my human immune system that makes me less vulnerable to serious emotional experiences</a:t>
            </a:r>
          </a:p>
          <a:p>
            <a:pPr eaLnBrk="1" hangingPunct="1"/>
            <a:endParaRPr lang="en-GB" smtClean="0"/>
          </a:p>
          <a:p>
            <a:pPr lvl="1" eaLnBrk="1" hangingPunct="1"/>
            <a:r>
              <a:rPr lang="en-US" smtClean="0"/>
              <a:t>Is the keynote of my psychological existence</a:t>
            </a:r>
          </a:p>
          <a:p>
            <a:pPr eaLnBrk="1" hangingPunct="1"/>
            <a:endParaRPr lang="nb-NO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mtClean="0"/>
              <a:t>Developing self-esteem</a:t>
            </a:r>
          </a:p>
        </p:txBody>
      </p:sp>
      <p:sp>
        <p:nvSpPr>
          <p:cNvPr id="819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nb-NO" b="1" dirty="0" smtClean="0"/>
          </a:p>
          <a:p>
            <a:pPr eaLnBrk="1" hangingPunct="1">
              <a:defRPr/>
            </a:pPr>
            <a:r>
              <a:rPr lang="en-GB" b="1" dirty="0" smtClean="0"/>
              <a:t>Our children has good self-esteem, 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GB" b="1" dirty="0" smtClean="0"/>
              <a:t>    because the adults:</a:t>
            </a:r>
          </a:p>
          <a:p>
            <a:pPr lvl="1" eaLnBrk="1" hangingPunct="1">
              <a:defRPr/>
            </a:pPr>
            <a:endParaRPr lang="en-GB" dirty="0" smtClean="0"/>
          </a:p>
          <a:p>
            <a:pPr lvl="1" eaLnBrk="1" hangingPunct="1">
              <a:defRPr/>
            </a:pPr>
            <a:r>
              <a:rPr lang="en-GB" dirty="0" smtClean="0"/>
              <a:t>Appreciate the child as it is</a:t>
            </a:r>
          </a:p>
          <a:p>
            <a:pPr lvl="1" eaLnBrk="1" hangingPunct="1">
              <a:defRPr/>
            </a:pPr>
            <a:r>
              <a:rPr lang="en-US" dirty="0" smtClean="0"/>
              <a:t>Is mentally present at the moment</a:t>
            </a:r>
          </a:p>
          <a:p>
            <a:pPr lvl="1" eaLnBrk="1" hangingPunct="1">
              <a:defRPr/>
            </a:pPr>
            <a:r>
              <a:rPr lang="en-US" dirty="0" smtClean="0"/>
              <a:t>Realize and admit their mistakes</a:t>
            </a:r>
          </a:p>
          <a:p>
            <a:pPr lvl="1" eaLnBrk="1" hangingPunct="1">
              <a:defRPr/>
            </a:pPr>
            <a:r>
              <a:rPr lang="en-US" dirty="0" smtClean="0"/>
              <a:t>Perceive children's behavior as communication to the surroundings, no matter how difficult it is</a:t>
            </a:r>
            <a:endParaRPr lang="en-US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mtClean="0">
                <a:solidFill>
                  <a:srgbClr val="04617B"/>
                </a:solidFill>
              </a:rPr>
              <a:t>Healthy self-esteem</a:t>
            </a:r>
            <a:endParaRPr lang="en-GB" smtClean="0"/>
          </a:p>
        </p:txBody>
      </p:sp>
      <p:sp>
        <p:nvSpPr>
          <p:cNvPr id="2355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smtClean="0"/>
          </a:p>
          <a:p>
            <a:pPr lvl="1" eaLnBrk="1" hangingPunct="1"/>
            <a:r>
              <a:rPr lang="en-US" smtClean="0"/>
              <a:t>Self-esteem in children is growing healthy when we change our evaluating communication with recognition</a:t>
            </a:r>
          </a:p>
          <a:p>
            <a:pPr eaLnBrk="1" hangingPunct="1"/>
            <a:endParaRPr lang="en-GB" smtClean="0"/>
          </a:p>
          <a:p>
            <a:pPr lvl="1" eaLnBrk="1" hangingPunct="1"/>
            <a:r>
              <a:rPr lang="en-US" smtClean="0"/>
              <a:t>Recognition is necessary for the development of self-esteem, but the educational tradition of evaluating communication is often blocking this opportunity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mtClean="0"/>
              <a:t>Humanity</a:t>
            </a:r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endParaRPr lang="nb-NO" b="1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nb-NO" dirty="0" smtClean="0"/>
          </a:p>
          <a:p>
            <a:pPr lvl="1" eaLnBrk="1" hangingPunct="1">
              <a:defRPr/>
            </a:pPr>
            <a:r>
              <a:rPr lang="en-GB" b="1" dirty="0" smtClean="0"/>
              <a:t>I need to be seen as the person I am</a:t>
            </a:r>
          </a:p>
          <a:p>
            <a:pPr marL="393700" lvl="1" indent="0" eaLnBrk="1" hangingPunct="1">
              <a:buFont typeface="Wingdings 2" pitchFamily="18" charset="2"/>
              <a:buNone/>
              <a:defRPr/>
            </a:pPr>
            <a:endParaRPr lang="en-GB" b="1" dirty="0" smtClean="0"/>
          </a:p>
          <a:p>
            <a:pPr lvl="1" eaLnBrk="1" hangingPunct="1">
              <a:defRPr/>
            </a:pPr>
            <a:r>
              <a:rPr lang="en-GB" b="1" dirty="0" smtClean="0"/>
              <a:t>I have the right to succeed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mtClean="0"/>
              <a:t>Self-esteem and Self confidence</a:t>
            </a:r>
          </a:p>
        </p:txBody>
      </p:sp>
      <p:sp>
        <p:nvSpPr>
          <p:cNvPr id="2457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de-DE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  <p:sp>
        <p:nvSpPr>
          <p:cNvPr id="5" name="Avrundet rektangel 4"/>
          <p:cNvSpPr/>
          <p:nvPr/>
        </p:nvSpPr>
        <p:spPr>
          <a:xfrm>
            <a:off x="611188" y="2060575"/>
            <a:ext cx="3673475" cy="2305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Is about «to be»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 sz="28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 sz="28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Recognition </a:t>
            </a:r>
          </a:p>
        </p:txBody>
      </p:sp>
      <p:sp>
        <p:nvSpPr>
          <p:cNvPr id="7" name="Avrundet rektangel 6"/>
          <p:cNvSpPr/>
          <p:nvPr/>
        </p:nvSpPr>
        <p:spPr>
          <a:xfrm>
            <a:off x="4859338" y="2117725"/>
            <a:ext cx="3600450" cy="2305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Is about «to do»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 sz="28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Credit</a:t>
            </a:r>
          </a:p>
        </p:txBody>
      </p:sp>
      <p:sp>
        <p:nvSpPr>
          <p:cNvPr id="8" name="Pil ned 7"/>
          <p:cNvSpPr/>
          <p:nvPr/>
        </p:nvSpPr>
        <p:spPr>
          <a:xfrm>
            <a:off x="2195513" y="2781300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9" name="Pil ned 8"/>
          <p:cNvSpPr/>
          <p:nvPr/>
        </p:nvSpPr>
        <p:spPr>
          <a:xfrm>
            <a:off x="6443663" y="2781300"/>
            <a:ext cx="485775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10" name="Avrundet rektangel 9"/>
          <p:cNvSpPr/>
          <p:nvPr/>
        </p:nvSpPr>
        <p:spPr>
          <a:xfrm>
            <a:off x="611188" y="4797425"/>
            <a:ext cx="7993062" cy="14176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800" dirty="0"/>
              <a:t>Being under constant evaluation,                            is a threat to self-esteem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b="1" smtClean="0"/>
              <a:t>A child</a:t>
            </a:r>
          </a:p>
        </p:txBody>
      </p:sp>
      <p:sp>
        <p:nvSpPr>
          <p:cNvPr id="2560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smtClean="0"/>
          </a:p>
          <a:p>
            <a:pPr marL="393700" lvl="1" indent="0" eaLnBrk="1" hangingPunct="1">
              <a:buFont typeface="Wingdings 2" pitchFamily="18" charset="2"/>
              <a:buNone/>
            </a:pPr>
            <a:r>
              <a:rPr lang="en-US" sz="3000" smtClean="0"/>
              <a:t>A child live slowly - </a:t>
            </a:r>
            <a:br>
              <a:rPr lang="en-US" sz="3000" smtClean="0"/>
            </a:br>
            <a:r>
              <a:rPr lang="en-US" sz="3000" smtClean="0"/>
              <a:t>and reflection and wonder requires               rest and time.</a:t>
            </a:r>
            <a:br>
              <a:rPr lang="en-US" sz="3000" smtClean="0"/>
            </a:br>
            <a:r>
              <a:rPr lang="en-US" sz="3000" smtClean="0"/>
              <a:t/>
            </a:r>
            <a:br>
              <a:rPr lang="en-US" sz="3000" smtClean="0"/>
            </a:br>
            <a:r>
              <a:rPr lang="en-US" sz="3000" smtClean="0"/>
              <a:t>A child need time with adults</a:t>
            </a:r>
            <a:br>
              <a:rPr lang="en-US" sz="3000" smtClean="0"/>
            </a:br>
            <a:r>
              <a:rPr lang="en-US" sz="3000" b="1" smtClean="0"/>
              <a:t>offering</a:t>
            </a:r>
            <a:r>
              <a:rPr lang="en-US" sz="3000" smtClean="0"/>
              <a:t> their attention</a:t>
            </a:r>
            <a:br>
              <a:rPr lang="en-US" sz="3000" smtClean="0"/>
            </a:br>
            <a:r>
              <a:rPr lang="en-US" sz="3000" smtClean="0"/>
              <a:t>rather than </a:t>
            </a:r>
            <a:r>
              <a:rPr lang="en-US" sz="3000" b="1" smtClean="0"/>
              <a:t>requiring</a:t>
            </a:r>
            <a:r>
              <a:rPr lang="en-US" sz="3000" smtClean="0"/>
              <a:t> the child's attention.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smtClean="0"/>
          </a:p>
          <a:p>
            <a:pPr eaLnBrk="1" hangingPunct="1"/>
            <a:endParaRPr lang="nb-NO" smtClean="0"/>
          </a:p>
          <a:p>
            <a:pPr eaLnBrk="1" hangingPunct="1"/>
            <a:r>
              <a:rPr lang="en-GB" b="1" smtClean="0"/>
              <a:t>All the adults at Mørkved school works in an appreciative way, to promote children's health and development.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  <p:sp>
        <p:nvSpPr>
          <p:cNvPr id="717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Basic view of the adults</a:t>
            </a:r>
            <a:endParaRPr lang="nb-NO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mtClean="0"/>
              <a:t>The quality of the relations</a:t>
            </a:r>
          </a:p>
        </p:txBody>
      </p:sp>
      <p:sp>
        <p:nvSpPr>
          <p:cNvPr id="8195" name="Plassholder for innhold 2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4389437"/>
          </a:xfrm>
        </p:spPr>
        <p:txBody>
          <a:bodyPr/>
          <a:lstStyle/>
          <a:p>
            <a:pPr eaLnBrk="1" hangingPunct="1"/>
            <a:endParaRPr lang="nb-NO" b="1" smtClean="0"/>
          </a:p>
          <a:p>
            <a:pPr eaLnBrk="1" hangingPunct="1"/>
            <a:r>
              <a:rPr lang="en-US" b="1" smtClean="0"/>
              <a:t>We have adults who take responsibility for the </a:t>
            </a:r>
            <a:r>
              <a:rPr lang="en-US" b="1" u="sng" smtClean="0"/>
              <a:t>relationship quality </a:t>
            </a:r>
            <a:r>
              <a:rPr lang="en-US" b="1" smtClean="0"/>
              <a:t>in the interaction with children, by:</a:t>
            </a:r>
          </a:p>
          <a:p>
            <a:pPr lvl="1" eaLnBrk="1" hangingPunct="1"/>
            <a:endParaRPr lang="nb-NO" smtClean="0"/>
          </a:p>
          <a:p>
            <a:pPr lvl="1" eaLnBrk="1" hangingPunct="1"/>
            <a:r>
              <a:rPr lang="en-US" smtClean="0"/>
              <a:t>See the individual child on the child's own terms</a:t>
            </a:r>
          </a:p>
          <a:p>
            <a:pPr lvl="1" eaLnBrk="1" hangingPunct="1"/>
            <a:r>
              <a:rPr lang="en-US" smtClean="0"/>
              <a:t>Adapt their own behavior </a:t>
            </a:r>
          </a:p>
          <a:p>
            <a:pPr lvl="1" eaLnBrk="1" hangingPunct="1"/>
            <a:r>
              <a:rPr lang="en-US" smtClean="0"/>
              <a:t>Be aware of when they react according to their own needs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tel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GB" smtClean="0"/>
              <a:t>Relational competences</a:t>
            </a:r>
          </a:p>
        </p:txBody>
      </p:sp>
      <p:sp>
        <p:nvSpPr>
          <p:cNvPr id="921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smtClean="0"/>
          </a:p>
          <a:p>
            <a:pPr eaLnBrk="1" hangingPunct="1"/>
            <a:r>
              <a:rPr lang="en-GB" b="1" smtClean="0"/>
              <a:t>The adults ability to: </a:t>
            </a:r>
          </a:p>
          <a:p>
            <a:pPr eaLnBrk="1" hangingPunct="1"/>
            <a:endParaRPr lang="en-GB" smtClean="0"/>
          </a:p>
          <a:p>
            <a:pPr lvl="1" eaLnBrk="1" hangingPunct="1"/>
            <a:r>
              <a:rPr lang="en-US" smtClean="0"/>
              <a:t>See each child on the child's own terms</a:t>
            </a:r>
          </a:p>
          <a:p>
            <a:pPr lvl="1" eaLnBrk="1" hangingPunct="1"/>
            <a:r>
              <a:rPr lang="en-GB" smtClean="0"/>
              <a:t>Adapt their own behaviour</a:t>
            </a:r>
          </a:p>
          <a:p>
            <a:pPr lvl="1" eaLnBrk="1" hangingPunct="1"/>
            <a:r>
              <a:rPr lang="en-GB" smtClean="0"/>
              <a:t>To be the leader</a:t>
            </a:r>
          </a:p>
          <a:p>
            <a:pPr lvl="1" eaLnBrk="1" hangingPunct="1"/>
            <a:endParaRPr lang="en-GB" smtClean="0"/>
          </a:p>
          <a:p>
            <a:pPr lvl="1" eaLnBrk="1" hangingPunct="1"/>
            <a:r>
              <a:rPr lang="en-GB" smtClean="0"/>
              <a:t>And to take the whole responsibility for </a:t>
            </a:r>
            <a:r>
              <a:rPr lang="en-GB" u="sng" smtClean="0"/>
              <a:t>the quality of the relation</a:t>
            </a:r>
          </a:p>
          <a:p>
            <a:pPr eaLnBrk="1" hangingPunct="1"/>
            <a:endParaRPr lang="en-GB" smtClean="0"/>
          </a:p>
          <a:p>
            <a:pPr lvl="1" eaLnBrk="1" hangingPunct="1"/>
            <a:endParaRPr lang="nb-NO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04617B"/>
                </a:solidFill>
              </a:rPr>
              <a:t>Relational </a:t>
            </a:r>
            <a:r>
              <a:rPr lang="en-GB" dirty="0" smtClean="0">
                <a:solidFill>
                  <a:srgbClr val="04617B"/>
                </a:solidFill>
              </a:rPr>
              <a:t>competences – </a:t>
            </a:r>
            <a:br>
              <a:rPr lang="en-GB" dirty="0" smtClean="0">
                <a:solidFill>
                  <a:srgbClr val="04617B"/>
                </a:solidFill>
              </a:rPr>
            </a:br>
            <a:r>
              <a:rPr lang="en-GB" dirty="0" smtClean="0">
                <a:solidFill>
                  <a:srgbClr val="04617B"/>
                </a:solidFill>
              </a:rPr>
              <a:t>why do we focus upon that?</a:t>
            </a:r>
            <a:endParaRPr lang="nb-NO" dirty="0"/>
          </a:p>
        </p:txBody>
      </p:sp>
      <p:sp>
        <p:nvSpPr>
          <p:cNvPr id="1024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b="1" smtClean="0"/>
          </a:p>
          <a:p>
            <a:pPr eaLnBrk="1" hangingPunct="1"/>
            <a:r>
              <a:rPr lang="nb-NO" b="1" smtClean="0"/>
              <a:t>We shall look upon ourselves and our behaviour in our daily work</a:t>
            </a:r>
          </a:p>
          <a:p>
            <a:pPr eaLnBrk="1" hangingPunct="1"/>
            <a:endParaRPr lang="nb-NO" smtClean="0"/>
          </a:p>
          <a:p>
            <a:pPr lvl="1" eaLnBrk="1" hangingPunct="1"/>
            <a:r>
              <a:rPr lang="en-US" smtClean="0"/>
              <a:t>Am I sufficiently aware of this child, the child's feelings and needs?</a:t>
            </a:r>
          </a:p>
          <a:p>
            <a:pPr lvl="1" eaLnBrk="1" hangingPunct="1"/>
            <a:r>
              <a:rPr lang="en-US" smtClean="0"/>
              <a:t>How do I meet these needs of the child?</a:t>
            </a:r>
          </a:p>
          <a:p>
            <a:pPr lvl="1" eaLnBrk="1" hangingPunct="1"/>
            <a:r>
              <a:rPr lang="en-US" smtClean="0"/>
              <a:t>How do I react when the child has a challenging behavior?</a:t>
            </a:r>
          </a:p>
          <a:p>
            <a:pPr lvl="1" eaLnBrk="1" hangingPunct="1"/>
            <a:endParaRPr lang="nb-NO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04617B"/>
                </a:solidFill>
              </a:rPr>
              <a:t>Relational competences – </a:t>
            </a:r>
            <a:br>
              <a:rPr lang="en-GB" dirty="0">
                <a:solidFill>
                  <a:srgbClr val="04617B"/>
                </a:solidFill>
              </a:rPr>
            </a:br>
            <a:r>
              <a:rPr lang="en-GB" dirty="0">
                <a:solidFill>
                  <a:srgbClr val="04617B"/>
                </a:solidFill>
              </a:rPr>
              <a:t>why do we focus upon that?</a:t>
            </a:r>
            <a:endParaRPr lang="nb-NO" dirty="0"/>
          </a:p>
        </p:txBody>
      </p:sp>
      <p:sp>
        <p:nvSpPr>
          <p:cNvPr id="1126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b="1" smtClean="0"/>
          </a:p>
          <a:p>
            <a:pPr eaLnBrk="1" hangingPunct="1"/>
            <a:r>
              <a:rPr lang="en-GB" b="1" smtClean="0"/>
              <a:t>Awareness of our work with children:</a:t>
            </a:r>
          </a:p>
          <a:p>
            <a:pPr eaLnBrk="1" hangingPunct="1"/>
            <a:endParaRPr lang="en-GB" smtClean="0"/>
          </a:p>
          <a:p>
            <a:pPr lvl="1" eaLnBrk="1" hangingPunct="1"/>
            <a:r>
              <a:rPr lang="en-GB" smtClean="0"/>
              <a:t>Children’s need</a:t>
            </a:r>
          </a:p>
          <a:p>
            <a:pPr lvl="1" eaLnBrk="1" hangingPunct="1"/>
            <a:r>
              <a:rPr lang="en-GB" smtClean="0"/>
              <a:t>Our leadership</a:t>
            </a:r>
          </a:p>
          <a:p>
            <a:pPr lvl="1" eaLnBrk="1" hangingPunct="1"/>
            <a:r>
              <a:rPr lang="en-GB" smtClean="0"/>
              <a:t>Our responsibility for the quality of the relation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04617B"/>
                </a:solidFill>
              </a:rPr>
              <a:t>Relational competences – </a:t>
            </a:r>
            <a:br>
              <a:rPr lang="en-GB" dirty="0">
                <a:solidFill>
                  <a:srgbClr val="04617B"/>
                </a:solidFill>
              </a:rPr>
            </a:br>
            <a:r>
              <a:rPr lang="en-GB" dirty="0">
                <a:solidFill>
                  <a:srgbClr val="04617B"/>
                </a:solidFill>
              </a:rPr>
              <a:t>why do we focus upon that?</a:t>
            </a:r>
            <a:endParaRPr lang="nb-NO" dirty="0"/>
          </a:p>
        </p:txBody>
      </p:sp>
      <p:sp>
        <p:nvSpPr>
          <p:cNvPr id="1229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b="1" smtClean="0"/>
          </a:p>
          <a:p>
            <a:pPr eaLnBrk="1" hangingPunct="1"/>
            <a:r>
              <a:rPr lang="en-GB" b="1" smtClean="0"/>
              <a:t>We need to change focus:</a:t>
            </a:r>
          </a:p>
          <a:p>
            <a:pPr eaLnBrk="1" hangingPunct="1"/>
            <a:endParaRPr lang="en-GB" smtClean="0"/>
          </a:p>
          <a:p>
            <a:pPr lvl="1" eaLnBrk="1" hangingPunct="1"/>
            <a:r>
              <a:rPr lang="en-GB" smtClean="0"/>
              <a:t>From ”the child” to </a:t>
            </a:r>
            <a:r>
              <a:rPr lang="en-GB" u="sng" smtClean="0"/>
              <a:t>”the cooperation child – adult”</a:t>
            </a:r>
          </a:p>
          <a:p>
            <a:pPr lvl="1" eaLnBrk="1" hangingPunct="1"/>
            <a:endParaRPr lang="en-GB" smtClean="0"/>
          </a:p>
          <a:p>
            <a:pPr lvl="1" eaLnBrk="1" hangingPunct="1"/>
            <a:r>
              <a:rPr lang="en-GB" smtClean="0"/>
              <a:t>From ”the child’s actions” to </a:t>
            </a:r>
            <a:r>
              <a:rPr lang="en-GB" u="sng" smtClean="0"/>
              <a:t>”my actions”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/>
              <a:t>Mørkved skole, Brumunddal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z="4500" smtClean="0">
                <a:solidFill>
                  <a:srgbClr val="04617B"/>
                </a:solidFill>
              </a:rPr>
              <a:t>Relational competences</a:t>
            </a:r>
            <a:endParaRPr lang="nb-NO" smtClean="0"/>
          </a:p>
        </p:txBody>
      </p:sp>
      <p:sp>
        <p:nvSpPr>
          <p:cNvPr id="1331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smtClean="0"/>
          </a:p>
          <a:p>
            <a:pPr eaLnBrk="1" hangingPunct="1"/>
            <a:r>
              <a:rPr lang="en-GB" smtClean="0"/>
              <a:t>How often do we replace authority by force? When we misunderstand the meaning of the concept authority and are rather authoritarian.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z="4800" smtClean="0"/>
              <a:t>We are not allowed!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nb-NO" dirty="0"/>
              <a:t>Mørkved skole, Brumunddal</a:t>
            </a:r>
          </a:p>
        </p:txBody>
      </p:sp>
    </p:spTree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yt">
  <a:themeElements>
    <a:clrScheme name="Fly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y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y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y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y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487</TotalTime>
  <Words>980</Words>
  <Application>Microsoft Office PowerPoint</Application>
  <PresentationFormat>Bildschirmpräsentation (4:3)</PresentationFormat>
  <Paragraphs>190</Paragraphs>
  <Slides>21</Slides>
  <Notes>21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6" baseType="lpstr">
      <vt:lpstr>Arial</vt:lpstr>
      <vt:lpstr>Calibri</vt:lpstr>
      <vt:lpstr>Constantia</vt:lpstr>
      <vt:lpstr>Wingdings 2</vt:lpstr>
      <vt:lpstr>Flyt</vt:lpstr>
      <vt:lpstr>Relational competences</vt:lpstr>
      <vt:lpstr>Humanity</vt:lpstr>
      <vt:lpstr>Basic view of the adults</vt:lpstr>
      <vt:lpstr>The quality of the relations</vt:lpstr>
      <vt:lpstr>Relational competences</vt:lpstr>
      <vt:lpstr>Relational competences –  why do we focus upon that?</vt:lpstr>
      <vt:lpstr>Relational competences –  why do we focus upon that?</vt:lpstr>
      <vt:lpstr>Relational competences –  why do we focus upon that?</vt:lpstr>
      <vt:lpstr>Relational competences</vt:lpstr>
      <vt:lpstr>Children cooperate</vt:lpstr>
      <vt:lpstr>The responsibility for the cooperation</vt:lpstr>
      <vt:lpstr>Children's behaviour</vt:lpstr>
      <vt:lpstr>Recognition </vt:lpstr>
      <vt:lpstr>Self confidence</vt:lpstr>
      <vt:lpstr>Self-esteem</vt:lpstr>
      <vt:lpstr>Self-esteem</vt:lpstr>
      <vt:lpstr>Good self-esteem</vt:lpstr>
      <vt:lpstr>Developing self-esteem</vt:lpstr>
      <vt:lpstr>Healthy self-esteem</vt:lpstr>
      <vt:lpstr>Self-esteem and Self confidence</vt:lpstr>
      <vt:lpstr>A child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Arnstein</dc:creator>
  <cp:lastModifiedBy> </cp:lastModifiedBy>
  <cp:revision>49</cp:revision>
  <cp:lastPrinted>2012-05-03T11:42:59Z</cp:lastPrinted>
  <dcterms:created xsi:type="dcterms:W3CDTF">2011-02-10T08:18:40Z</dcterms:created>
  <dcterms:modified xsi:type="dcterms:W3CDTF">2012-08-14T11:09:48Z</dcterms:modified>
</cp:coreProperties>
</file>