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59" r:id="rId4"/>
    <p:sldId id="261" r:id="rId5"/>
    <p:sldId id="262" r:id="rId6"/>
    <p:sldId id="291" r:id="rId7"/>
    <p:sldId id="264" r:id="rId8"/>
    <p:sldId id="265" r:id="rId9"/>
    <p:sldId id="266" r:id="rId10"/>
    <p:sldId id="267" r:id="rId11"/>
    <p:sldId id="268" r:id="rId12"/>
    <p:sldId id="269" r:id="rId13"/>
    <p:sldId id="271" r:id="rId14"/>
    <p:sldId id="272" r:id="rId15"/>
    <p:sldId id="273" r:id="rId16"/>
    <p:sldId id="274" r:id="rId17"/>
    <p:sldId id="276" r:id="rId18"/>
    <p:sldId id="277" r:id="rId19"/>
    <p:sldId id="278" r:id="rId20"/>
    <p:sldId id="292" r:id="rId21"/>
    <p:sldId id="279" r:id="rId22"/>
    <p:sldId id="282" r:id="rId23"/>
    <p:sldId id="283" r:id="rId24"/>
    <p:sldId id="284" r:id="rId25"/>
    <p:sldId id="285" r:id="rId26"/>
    <p:sldId id="286" r:id="rId27"/>
    <p:sldId id="287" r:id="rId28"/>
    <p:sldId id="288" r:id="rId29"/>
    <p:sldId id="289" r:id="rId30"/>
    <p:sldId id="290" r:id="rId31"/>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A4589A-B7DA-4B86-AECE-58337F6E4680}" type="datetimeFigureOut">
              <a:rPr lang="nb-NO" smtClean="0"/>
              <a:t>03.09.2012</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5A9EB7-1245-4360-A500-F2C606F2DB8B}" type="slidenum">
              <a:rPr lang="nb-NO" smtClean="0"/>
              <a:t>‹#›</a:t>
            </a:fld>
            <a:endParaRPr lang="nb-NO"/>
          </a:p>
        </p:txBody>
      </p:sp>
    </p:spTree>
    <p:extLst>
      <p:ext uri="{BB962C8B-B14F-4D97-AF65-F5344CB8AC3E}">
        <p14:creationId xmlns:p14="http://schemas.microsoft.com/office/powerpoint/2010/main" val="3861444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a:t>
            </a:fld>
            <a:endParaRPr lang="nb-N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10</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11</a:t>
            </a:fld>
            <a:endParaRPr lang="nb-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12</a:t>
            </a:fld>
            <a:endParaRPr lang="nb-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13</a:t>
            </a:fld>
            <a:endParaRPr lang="nb-NO"/>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14</a:t>
            </a:fld>
            <a:endParaRPr lang="nb-N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15</a:t>
            </a:fld>
            <a:endParaRPr lang="nb-N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16</a:t>
            </a:fld>
            <a:endParaRPr lang="nb-NO"/>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17</a:t>
            </a:fld>
            <a:endParaRPr lang="nb-NO"/>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18</a:t>
            </a:fld>
            <a:endParaRPr lang="nb-NO"/>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19</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a:t>
            </a:fld>
            <a:endParaRPr lang="nb-NO"/>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20</a:t>
            </a:fld>
            <a:endParaRPr lang="nb-NO"/>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21</a:t>
            </a:fld>
            <a:endParaRPr lang="nb-NO"/>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22</a:t>
            </a:fld>
            <a:endParaRPr lang="nb-NO"/>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23</a:t>
            </a:fld>
            <a:endParaRPr lang="nb-NO"/>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24</a:t>
            </a:fld>
            <a:endParaRPr lang="nb-NO"/>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25</a:t>
            </a:fld>
            <a:endParaRPr lang="nb-NO"/>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26</a:t>
            </a:fld>
            <a:endParaRPr lang="nb-NO"/>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27</a:t>
            </a:fld>
            <a:endParaRPr lang="nb-NO"/>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28</a:t>
            </a:fld>
            <a:endParaRPr lang="nb-NO"/>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29</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3</a:t>
            </a:fld>
            <a:endParaRPr lang="nb-NO"/>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30</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4</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5</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6</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7</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8</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F65A9EB7-1245-4360-A500-F2C606F2DB8B}" type="slidenum">
              <a:rPr lang="nb-NO" smtClean="0"/>
              <a:t>9</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706A8C67-2C3B-45F2-91D4-241D835105B8}" type="datetimeFigureOut">
              <a:rPr lang="nb-NO" smtClean="0"/>
              <a:t>03.09.2012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706A8C67-2C3B-45F2-91D4-241D835105B8}" type="datetimeFigureOut">
              <a:rPr lang="nb-NO" smtClean="0"/>
              <a:t>03.09.2012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706A8C67-2C3B-45F2-91D4-241D835105B8}" type="datetimeFigureOut">
              <a:rPr lang="nb-NO" smtClean="0"/>
              <a:t>03.09.2012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706A8C67-2C3B-45F2-91D4-241D835105B8}" type="datetimeFigureOut">
              <a:rPr lang="nb-NO" smtClean="0"/>
              <a:t>03.09.2012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706A8C67-2C3B-45F2-91D4-241D835105B8}" type="datetimeFigureOut">
              <a:rPr lang="nb-NO" smtClean="0"/>
              <a:t>03.09.2012</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706A8C67-2C3B-45F2-91D4-241D835105B8}" type="datetimeFigureOut">
              <a:rPr lang="nb-NO" smtClean="0"/>
              <a:t>03.09.2012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706A8C67-2C3B-45F2-91D4-241D835105B8}" type="datetimeFigureOut">
              <a:rPr lang="nb-NO" smtClean="0"/>
              <a:t>03.09.2012</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706A8C67-2C3B-45F2-91D4-241D835105B8}" type="datetimeFigureOut">
              <a:rPr lang="nb-NO" smtClean="0"/>
              <a:t>03.09.2012</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706A8C67-2C3B-45F2-91D4-241D835105B8}" type="datetimeFigureOut">
              <a:rPr lang="nb-NO" smtClean="0"/>
              <a:t>03.09.2012</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706A8C67-2C3B-45F2-91D4-241D835105B8}" type="datetimeFigureOut">
              <a:rPr lang="nb-NO" smtClean="0"/>
              <a:t>03.09.2012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706A8C67-2C3B-45F2-91D4-241D835105B8}" type="datetimeFigureOut">
              <a:rPr lang="nb-NO" smtClean="0"/>
              <a:t>03.09.2012</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075A1F50-3393-4F2B-9D8C-D275EAB645B4}" type="slidenum">
              <a:rPr lang="nb-NO" smtClean="0"/>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A8C67-2C3B-45F2-91D4-241D835105B8}" type="datetimeFigureOut">
              <a:rPr lang="nb-NO" smtClean="0"/>
              <a:t>03.09.2012</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5A1F50-3393-4F2B-9D8C-D275EAB645B4}" type="slidenum">
              <a:rPr lang="nb-NO" smtClean="0"/>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fontScale="90000"/>
          </a:bodyPr>
          <a:lstStyle/>
          <a:p>
            <a:r>
              <a:rPr lang="nb-NO" b="1" dirty="0"/>
              <a:t/>
            </a:r>
            <a:br>
              <a:rPr lang="nb-NO" b="1" dirty="0"/>
            </a:br>
            <a:r>
              <a:rPr lang="nb-NO" sz="7200" b="1" dirty="0" smtClean="0"/>
              <a:t>CORE CURRICULUM</a:t>
            </a:r>
            <a:endParaRPr lang="nb-NO" sz="7200" dirty="0"/>
          </a:p>
        </p:txBody>
      </p:sp>
      <p:sp>
        <p:nvSpPr>
          <p:cNvPr id="3" name="Undertittel 2"/>
          <p:cNvSpPr>
            <a:spLocks noGrp="1"/>
          </p:cNvSpPr>
          <p:nvPr>
            <p:ph type="subTitle" idx="1"/>
          </p:nvPr>
        </p:nvSpPr>
        <p:spPr/>
        <p:txBody>
          <a:bodyPr/>
          <a:lstStyle/>
          <a:p>
            <a:r>
              <a:rPr lang="nb-NO" b="1" dirty="0"/>
              <a:t>FOR PRIMARY, SECONDARY</a:t>
            </a:r>
          </a:p>
          <a:p>
            <a:r>
              <a:rPr lang="nb-NO" b="1" dirty="0"/>
              <a:t>AND ADULT EDUCATION</a:t>
            </a:r>
          </a:p>
          <a:p>
            <a:r>
              <a:rPr lang="nb-NO" b="1" dirty="0"/>
              <a:t>IN NORWAY</a:t>
            </a:r>
            <a:endParaRPr lang="nb-N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Individuals 2</a:t>
            </a:r>
            <a:endParaRPr lang="nb-NO" dirty="0"/>
          </a:p>
        </p:txBody>
      </p:sp>
      <p:sp>
        <p:nvSpPr>
          <p:cNvPr id="3" name="Plassholder for innhold 2"/>
          <p:cNvSpPr>
            <a:spLocks noGrp="1"/>
          </p:cNvSpPr>
          <p:nvPr>
            <p:ph idx="1"/>
          </p:nvPr>
        </p:nvSpPr>
        <p:spPr/>
        <p:txBody>
          <a:bodyPr>
            <a:normAutofit/>
          </a:bodyPr>
          <a:lstStyle/>
          <a:p>
            <a:r>
              <a:rPr lang="en-US" sz="4000" i="1" dirty="0"/>
              <a:t>Education shall meet children, </a:t>
            </a:r>
            <a:r>
              <a:rPr lang="en-US" sz="4000" i="1" dirty="0" smtClean="0"/>
              <a:t>adolescents and </a:t>
            </a:r>
            <a:r>
              <a:rPr lang="en-US" sz="4000" i="1" dirty="0"/>
              <a:t>adults on their own terms </a:t>
            </a:r>
            <a:r>
              <a:rPr lang="en-US" sz="4000" i="1" dirty="0" smtClean="0"/>
              <a:t>and so </a:t>
            </a:r>
            <a:r>
              <a:rPr lang="en-US" sz="4000" i="1" dirty="0"/>
              <a:t>lead them to the borderland </a:t>
            </a:r>
            <a:r>
              <a:rPr lang="en-US" sz="4000" i="1" dirty="0" smtClean="0"/>
              <a:t>where they </a:t>
            </a:r>
            <a:r>
              <a:rPr lang="en-US" sz="4000" i="1" dirty="0"/>
              <a:t>can encounter the new by </a:t>
            </a:r>
            <a:r>
              <a:rPr lang="en-US" sz="4000" i="1" dirty="0" smtClean="0"/>
              <a:t>opening their </a:t>
            </a:r>
            <a:r>
              <a:rPr lang="en-US" sz="4000" i="1" dirty="0"/>
              <a:t>minds and testing their skills.</a:t>
            </a:r>
            <a:endParaRPr lang="nb-NO"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Creativity 1</a:t>
            </a:r>
            <a:endParaRPr lang="en-GB" dirty="0"/>
          </a:p>
        </p:txBody>
      </p:sp>
      <p:sp>
        <p:nvSpPr>
          <p:cNvPr id="3" name="Plassholder for innhold 2"/>
          <p:cNvSpPr>
            <a:spLocks noGrp="1"/>
          </p:cNvSpPr>
          <p:nvPr>
            <p:ph idx="1"/>
          </p:nvPr>
        </p:nvSpPr>
        <p:spPr/>
        <p:txBody>
          <a:bodyPr>
            <a:normAutofit fontScale="85000" lnSpcReduction="20000"/>
          </a:bodyPr>
          <a:lstStyle/>
          <a:p>
            <a:pPr algn="ctr">
              <a:buNone/>
            </a:pPr>
            <a:r>
              <a:rPr lang="en-GB" sz="4000" dirty="0" smtClean="0"/>
              <a:t>Education must </a:t>
            </a:r>
            <a:r>
              <a:rPr lang="en-GB" sz="4000" dirty="0" smtClean="0"/>
              <a:t>therefore </a:t>
            </a:r>
            <a:r>
              <a:rPr lang="en-GB" sz="4000" dirty="0" smtClean="0"/>
              <a:t>build upon</a:t>
            </a:r>
          </a:p>
          <a:p>
            <a:pPr algn="ctr">
              <a:buNone/>
            </a:pPr>
            <a:r>
              <a:rPr lang="en-GB" sz="4000" dirty="0" smtClean="0"/>
              <a:t>and demonstrate </a:t>
            </a:r>
            <a:endParaRPr lang="en-GB" sz="4000" dirty="0" smtClean="0"/>
          </a:p>
          <a:p>
            <a:pPr algn="ctr">
              <a:buNone/>
            </a:pPr>
            <a:r>
              <a:rPr lang="en-GB" sz="4000" dirty="0" smtClean="0"/>
              <a:t>the contributions </a:t>
            </a:r>
            <a:r>
              <a:rPr lang="en-GB" sz="4000" dirty="0" smtClean="0"/>
              <a:t>of the past </a:t>
            </a:r>
          </a:p>
          <a:p>
            <a:pPr algn="ctr">
              <a:buNone/>
            </a:pPr>
            <a:r>
              <a:rPr lang="en-GB" sz="4000" dirty="0" smtClean="0"/>
              <a:t>as they have evolved </a:t>
            </a:r>
            <a:endParaRPr lang="en-GB" sz="4000" dirty="0" smtClean="0"/>
          </a:p>
          <a:p>
            <a:pPr algn="ctr">
              <a:buNone/>
            </a:pPr>
            <a:r>
              <a:rPr lang="en-GB" sz="4000" dirty="0" smtClean="0"/>
              <a:t>in mankind’s </a:t>
            </a:r>
            <a:r>
              <a:rPr lang="en-GB" sz="4000" dirty="0" smtClean="0"/>
              <a:t>great traditions </a:t>
            </a:r>
            <a:endParaRPr lang="en-GB" sz="4000" dirty="0" smtClean="0"/>
          </a:p>
          <a:p>
            <a:pPr algn="ctr">
              <a:buNone/>
            </a:pPr>
            <a:r>
              <a:rPr lang="en-GB" sz="4000" dirty="0" smtClean="0"/>
              <a:t>of innovative work, </a:t>
            </a:r>
          </a:p>
          <a:p>
            <a:pPr algn="ctr">
              <a:buNone/>
            </a:pPr>
            <a:r>
              <a:rPr lang="en-GB" sz="4000" dirty="0" smtClean="0"/>
              <a:t>intellectual </a:t>
            </a:r>
            <a:r>
              <a:rPr lang="en-GB" sz="4000" dirty="0" smtClean="0"/>
              <a:t>inquiry </a:t>
            </a:r>
            <a:endParaRPr lang="en-GB" sz="4000" dirty="0" smtClean="0"/>
          </a:p>
          <a:p>
            <a:pPr algn="ctr">
              <a:buNone/>
            </a:pPr>
            <a:r>
              <a:rPr lang="en-GB" sz="4000" dirty="0" smtClean="0"/>
              <a:t>and artistic </a:t>
            </a:r>
            <a:r>
              <a:rPr lang="en-GB" sz="4000" dirty="0" smtClean="0"/>
              <a:t>expression.</a:t>
            </a:r>
            <a:endParaRPr lang="en-GB"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Creativity 2</a:t>
            </a:r>
            <a:endParaRPr lang="nb-NO" dirty="0"/>
          </a:p>
        </p:txBody>
      </p:sp>
      <p:sp>
        <p:nvSpPr>
          <p:cNvPr id="3" name="Plassholder for innhold 2"/>
          <p:cNvSpPr>
            <a:spLocks noGrp="1"/>
          </p:cNvSpPr>
          <p:nvPr>
            <p:ph idx="1"/>
          </p:nvPr>
        </p:nvSpPr>
        <p:spPr/>
        <p:txBody>
          <a:bodyPr>
            <a:noAutofit/>
          </a:bodyPr>
          <a:lstStyle/>
          <a:p>
            <a:pPr algn="ctr">
              <a:buNone/>
            </a:pPr>
            <a:r>
              <a:rPr lang="en-US" sz="3600" i="1" dirty="0"/>
              <a:t>Pupils must </a:t>
            </a:r>
            <a:r>
              <a:rPr lang="en-US" sz="3600" i="1" dirty="0" smtClean="0"/>
              <a:t>develop </a:t>
            </a:r>
            <a:endParaRPr lang="en-US" sz="3600" i="1" dirty="0" smtClean="0"/>
          </a:p>
          <a:p>
            <a:pPr algn="ctr">
              <a:buNone/>
            </a:pPr>
            <a:r>
              <a:rPr lang="en-US" sz="3600" i="1" dirty="0" smtClean="0"/>
              <a:t>an appreciation for </a:t>
            </a:r>
            <a:r>
              <a:rPr lang="en-US" sz="3600" i="1" dirty="0" smtClean="0"/>
              <a:t>beauty </a:t>
            </a:r>
          </a:p>
          <a:p>
            <a:pPr algn="ctr">
              <a:buNone/>
            </a:pPr>
            <a:r>
              <a:rPr lang="en-US" sz="3600" i="1" dirty="0" smtClean="0"/>
              <a:t>both </a:t>
            </a:r>
            <a:r>
              <a:rPr lang="en-US" sz="3600" i="1" dirty="0"/>
              <a:t>in </a:t>
            </a:r>
            <a:r>
              <a:rPr lang="en-US" sz="3600" i="1" dirty="0" smtClean="0"/>
              <a:t>meeting </a:t>
            </a:r>
            <a:r>
              <a:rPr lang="en-US" sz="3600" i="1" dirty="0" smtClean="0"/>
              <a:t>artistic </a:t>
            </a:r>
            <a:r>
              <a:rPr lang="en-US" sz="3600" i="1" dirty="0" smtClean="0"/>
              <a:t>expression </a:t>
            </a:r>
          </a:p>
          <a:p>
            <a:pPr algn="ctr">
              <a:buNone/>
            </a:pPr>
            <a:r>
              <a:rPr lang="en-US" sz="3600" i="1" dirty="0" smtClean="0"/>
              <a:t>and </a:t>
            </a:r>
            <a:r>
              <a:rPr lang="en-US" sz="3600" i="1" dirty="0"/>
              <a:t>by </a:t>
            </a:r>
            <a:r>
              <a:rPr lang="en-US" sz="3600" i="1" dirty="0" smtClean="0"/>
              <a:t>exploring </a:t>
            </a:r>
            <a:r>
              <a:rPr lang="en-US" sz="3600" i="1" dirty="0" smtClean="0"/>
              <a:t>and </a:t>
            </a:r>
            <a:r>
              <a:rPr lang="en-US" sz="3600" i="1" dirty="0" smtClean="0"/>
              <a:t>unfolding </a:t>
            </a:r>
          </a:p>
          <a:p>
            <a:pPr algn="ctr">
              <a:buNone/>
            </a:pPr>
            <a:r>
              <a:rPr lang="en-US" sz="3600" i="1" dirty="0" smtClean="0"/>
              <a:t>their </a:t>
            </a:r>
            <a:r>
              <a:rPr lang="en-US" sz="3600" i="1" dirty="0"/>
              <a:t>own </a:t>
            </a:r>
            <a:r>
              <a:rPr lang="en-US" sz="3600" i="1" dirty="0" smtClean="0"/>
              <a:t>creative </a:t>
            </a:r>
            <a:r>
              <a:rPr lang="en-US" sz="3600" i="1" dirty="0" smtClean="0"/>
              <a:t>powers.</a:t>
            </a:r>
            <a:endParaRPr lang="nb-NO"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Creativity 3</a:t>
            </a:r>
            <a:endParaRPr lang="nb-NO" dirty="0"/>
          </a:p>
        </p:txBody>
      </p:sp>
      <p:sp>
        <p:nvSpPr>
          <p:cNvPr id="3" name="Plassholder for innhold 2"/>
          <p:cNvSpPr>
            <a:spLocks noGrp="1"/>
          </p:cNvSpPr>
          <p:nvPr>
            <p:ph idx="1"/>
          </p:nvPr>
        </p:nvSpPr>
        <p:spPr/>
        <p:txBody>
          <a:bodyPr>
            <a:normAutofit fontScale="92500" lnSpcReduction="20000"/>
          </a:bodyPr>
          <a:lstStyle/>
          <a:p>
            <a:r>
              <a:rPr lang="en-GB" i="1" dirty="0" smtClean="0"/>
              <a:t>Education must include practice in scientific thinking and working methods by training the ability to wonder and to pose new questions;</a:t>
            </a:r>
          </a:p>
          <a:p>
            <a:endParaRPr lang="en-GB" i="1" dirty="0" smtClean="0"/>
          </a:p>
          <a:p>
            <a:pPr>
              <a:buNone/>
            </a:pPr>
            <a:r>
              <a:rPr lang="en-GB" i="1" dirty="0" smtClean="0"/>
              <a:t>… the ability to invent possible explanations for phenomena one has observed; </a:t>
            </a:r>
          </a:p>
          <a:p>
            <a:pPr>
              <a:buNone/>
            </a:pPr>
            <a:endParaRPr lang="en-GB" i="1" dirty="0" smtClean="0"/>
          </a:p>
          <a:p>
            <a:pPr>
              <a:buNone/>
            </a:pPr>
            <a:r>
              <a:rPr lang="en-GB" i="1" dirty="0" smtClean="0"/>
              <a:t>… and the ability to test one’s explanations by examination of sources, experimentation, or</a:t>
            </a:r>
          </a:p>
          <a:p>
            <a:pPr>
              <a:buNone/>
            </a:pPr>
            <a:r>
              <a:rPr lang="en-GB" i="1" dirty="0" smtClean="0"/>
              <a:t>	observation.</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b="1" i="1" dirty="0" smtClean="0"/>
              <a:t>The working human being</a:t>
            </a:r>
            <a:endParaRPr lang="en-GB" dirty="0"/>
          </a:p>
        </p:txBody>
      </p:sp>
      <p:sp>
        <p:nvSpPr>
          <p:cNvPr id="3" name="Plassholder for innhold 2"/>
          <p:cNvSpPr>
            <a:spLocks noGrp="1"/>
          </p:cNvSpPr>
          <p:nvPr>
            <p:ph idx="1"/>
          </p:nvPr>
        </p:nvSpPr>
        <p:spPr/>
        <p:txBody>
          <a:bodyPr/>
          <a:lstStyle/>
          <a:p>
            <a:endParaRPr lang="nb-NO"/>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Working 1</a:t>
            </a:r>
            <a:endParaRPr lang="en-GB" dirty="0"/>
          </a:p>
        </p:txBody>
      </p:sp>
      <p:sp>
        <p:nvSpPr>
          <p:cNvPr id="3" name="Plassholder for innhold 2"/>
          <p:cNvSpPr>
            <a:spLocks noGrp="1"/>
          </p:cNvSpPr>
          <p:nvPr>
            <p:ph idx="1"/>
          </p:nvPr>
        </p:nvSpPr>
        <p:spPr/>
        <p:txBody>
          <a:bodyPr>
            <a:normAutofit/>
          </a:bodyPr>
          <a:lstStyle/>
          <a:p>
            <a:r>
              <a:rPr lang="en-GB" sz="4400" i="1" dirty="0" smtClean="0"/>
              <a:t>Education shall provide learners with awareness of the variety and scope of the world of work and bestow the knowledge and skills necessary for active participation in it.</a:t>
            </a:r>
            <a:endParaRPr lang="en-GB"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Working 2</a:t>
            </a:r>
            <a:endParaRPr lang="nb-NO" dirty="0"/>
          </a:p>
        </p:txBody>
      </p:sp>
      <p:sp>
        <p:nvSpPr>
          <p:cNvPr id="3" name="Plassholder for innhold 2"/>
          <p:cNvSpPr>
            <a:spLocks noGrp="1"/>
          </p:cNvSpPr>
          <p:nvPr>
            <p:ph idx="1"/>
          </p:nvPr>
        </p:nvSpPr>
        <p:spPr/>
        <p:txBody>
          <a:bodyPr>
            <a:normAutofit fontScale="92500" lnSpcReduction="10000"/>
          </a:bodyPr>
          <a:lstStyle/>
          <a:p>
            <a:r>
              <a:rPr lang="en-GB" i="1" dirty="0" smtClean="0"/>
              <a:t>Good learning depends on the individual’s drive to take on a job and will to see it through. </a:t>
            </a:r>
          </a:p>
          <a:p>
            <a:endParaRPr lang="en-GB" i="1" dirty="0" smtClean="0"/>
          </a:p>
          <a:p>
            <a:r>
              <a:rPr lang="en-GB" i="1" dirty="0" smtClean="0"/>
              <a:t>It is well documented that a learner’s achievement is plainly influenced by the working habits acquired during early years of schooling. </a:t>
            </a:r>
          </a:p>
          <a:p>
            <a:endParaRPr lang="en-GB" i="1" dirty="0" smtClean="0"/>
          </a:p>
          <a:p>
            <a:r>
              <a:rPr lang="en-GB" i="1" dirty="0" smtClean="0"/>
              <a:t>Good working habits developed at school have benefits well beyond the range of education.</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GB" dirty="0" smtClean="0"/>
              <a:t>Working 3</a:t>
            </a:r>
            <a:endParaRPr lang="en-GB" dirty="0"/>
          </a:p>
        </p:txBody>
      </p:sp>
      <p:sp>
        <p:nvSpPr>
          <p:cNvPr id="5" name="Plassholder for innhold 4"/>
          <p:cNvSpPr>
            <a:spLocks noGrp="1"/>
          </p:cNvSpPr>
          <p:nvPr>
            <p:ph idx="1"/>
          </p:nvPr>
        </p:nvSpPr>
        <p:spPr/>
        <p:txBody>
          <a:bodyPr>
            <a:normAutofit fontScale="92500" lnSpcReduction="20000"/>
          </a:bodyPr>
          <a:lstStyle/>
          <a:p>
            <a:pPr algn="ctr">
              <a:buNone/>
            </a:pPr>
            <a:r>
              <a:rPr lang="en-GB" i="1" dirty="0" smtClean="0"/>
              <a:t>Education must be tied to</a:t>
            </a:r>
          </a:p>
          <a:p>
            <a:pPr algn="ctr">
              <a:buNone/>
            </a:pPr>
            <a:r>
              <a:rPr lang="en-GB" i="1" dirty="0" smtClean="0"/>
              <a:t>the pupil’s own observations </a:t>
            </a:r>
          </a:p>
          <a:p>
            <a:pPr algn="ctr">
              <a:buNone/>
            </a:pPr>
            <a:r>
              <a:rPr lang="en-GB" i="1" dirty="0" smtClean="0"/>
              <a:t>and experiences.</a:t>
            </a:r>
          </a:p>
          <a:p>
            <a:pPr algn="ctr">
              <a:buNone/>
            </a:pPr>
            <a:endParaRPr lang="en-GB" i="1" dirty="0" smtClean="0"/>
          </a:p>
          <a:p>
            <a:pPr algn="ctr">
              <a:buNone/>
            </a:pPr>
            <a:r>
              <a:rPr lang="en-GB" i="1" dirty="0" smtClean="0"/>
              <a:t>It should be arranged so </a:t>
            </a:r>
          </a:p>
          <a:p>
            <a:pPr algn="ctr">
              <a:buNone/>
            </a:pPr>
            <a:r>
              <a:rPr lang="en-GB" i="1" dirty="0" smtClean="0"/>
              <a:t>that the pupils gradually </a:t>
            </a:r>
            <a:r>
              <a:rPr lang="en-GB" i="1" dirty="0" smtClean="0"/>
              <a:t>acquire </a:t>
            </a:r>
          </a:p>
          <a:p>
            <a:pPr algn="ctr">
              <a:buNone/>
            </a:pPr>
            <a:r>
              <a:rPr lang="en-GB" i="1" dirty="0" smtClean="0"/>
              <a:t>a </a:t>
            </a:r>
            <a:r>
              <a:rPr lang="en-GB" i="1" dirty="0" smtClean="0"/>
              <a:t>practical record of </a:t>
            </a:r>
            <a:r>
              <a:rPr lang="en-GB" i="1" dirty="0" smtClean="0"/>
              <a:t>experiences </a:t>
            </a:r>
          </a:p>
          <a:p>
            <a:pPr algn="ctr">
              <a:buNone/>
            </a:pPr>
            <a:r>
              <a:rPr lang="en-GB" i="1" dirty="0" smtClean="0"/>
              <a:t>that </a:t>
            </a:r>
            <a:r>
              <a:rPr lang="en-GB" i="1" dirty="0" smtClean="0"/>
              <a:t>knowledge </a:t>
            </a:r>
            <a:r>
              <a:rPr lang="en-GB" i="1" dirty="0" smtClean="0"/>
              <a:t>and </a:t>
            </a:r>
            <a:r>
              <a:rPr lang="en-GB" i="1" dirty="0" smtClean="0"/>
              <a:t>skills </a:t>
            </a:r>
            <a:endParaRPr lang="en-GB" i="1" dirty="0" smtClean="0"/>
          </a:p>
          <a:p>
            <a:pPr algn="ctr">
              <a:buNone/>
            </a:pPr>
            <a:r>
              <a:rPr lang="en-GB" i="1" dirty="0" smtClean="0"/>
              <a:t>are </a:t>
            </a:r>
            <a:r>
              <a:rPr lang="en-GB" i="1" dirty="0" smtClean="0"/>
              <a:t>something </a:t>
            </a:r>
            <a:r>
              <a:rPr lang="en-GB" i="1" dirty="0" smtClean="0"/>
              <a:t>they </a:t>
            </a:r>
            <a:r>
              <a:rPr lang="en-GB" i="1" dirty="0" smtClean="0"/>
              <a:t>share in shaping.</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Working 4</a:t>
            </a:r>
            <a:endParaRPr lang="en-GB" dirty="0"/>
          </a:p>
        </p:txBody>
      </p:sp>
      <p:sp>
        <p:nvSpPr>
          <p:cNvPr id="3" name="Plassholder for innhold 2"/>
          <p:cNvSpPr>
            <a:spLocks noGrp="1"/>
          </p:cNvSpPr>
          <p:nvPr>
            <p:ph idx="1"/>
          </p:nvPr>
        </p:nvSpPr>
        <p:spPr/>
        <p:txBody>
          <a:bodyPr>
            <a:noAutofit/>
          </a:bodyPr>
          <a:lstStyle/>
          <a:p>
            <a:pPr algn="ctr">
              <a:buNone/>
            </a:pPr>
            <a:r>
              <a:rPr lang="en-GB" sz="3200" i="1" dirty="0" smtClean="0"/>
              <a:t>The most important of </a:t>
            </a:r>
            <a:r>
              <a:rPr lang="en-GB" sz="3200" i="1" dirty="0" smtClean="0"/>
              <a:t>all </a:t>
            </a:r>
            <a:r>
              <a:rPr lang="en-GB" sz="3200" i="1" dirty="0" smtClean="0"/>
              <a:t>pedagogical tasks </a:t>
            </a:r>
            <a:endParaRPr lang="en-GB" sz="3200" i="1" dirty="0" smtClean="0"/>
          </a:p>
          <a:p>
            <a:pPr algn="ctr">
              <a:buNone/>
            </a:pPr>
            <a:r>
              <a:rPr lang="en-GB" sz="3200" i="1" dirty="0" smtClean="0"/>
              <a:t>is to </a:t>
            </a:r>
            <a:r>
              <a:rPr lang="en-GB" sz="3200" i="1" dirty="0" smtClean="0"/>
              <a:t>convey to children </a:t>
            </a:r>
            <a:r>
              <a:rPr lang="en-GB" sz="3200" i="1" dirty="0" smtClean="0"/>
              <a:t>and </a:t>
            </a:r>
            <a:r>
              <a:rPr lang="en-GB" sz="3200" i="1" dirty="0" smtClean="0"/>
              <a:t>the young </a:t>
            </a:r>
            <a:endParaRPr lang="en-GB" sz="3200" i="1" dirty="0" smtClean="0"/>
          </a:p>
          <a:p>
            <a:pPr algn="ctr">
              <a:buNone/>
            </a:pPr>
            <a:r>
              <a:rPr lang="en-GB" sz="3200" i="1" dirty="0" smtClean="0"/>
              <a:t>that they </a:t>
            </a:r>
            <a:r>
              <a:rPr lang="en-GB" sz="3200" i="1" dirty="0" smtClean="0"/>
              <a:t>are continuously </a:t>
            </a:r>
            <a:r>
              <a:rPr lang="en-GB" sz="3200" i="1" dirty="0" smtClean="0"/>
              <a:t>making </a:t>
            </a:r>
            <a:r>
              <a:rPr lang="en-GB" sz="3200" i="1" dirty="0" smtClean="0"/>
              <a:t>headway </a:t>
            </a:r>
            <a:endParaRPr lang="en-GB" sz="3200" i="1" dirty="0" smtClean="0"/>
          </a:p>
          <a:p>
            <a:pPr algn="ctr">
              <a:buNone/>
            </a:pPr>
            <a:r>
              <a:rPr lang="en-GB" sz="3200" i="1" dirty="0" smtClean="0"/>
              <a:t>so that </a:t>
            </a:r>
            <a:r>
              <a:rPr lang="en-GB" sz="3200" i="1" dirty="0" smtClean="0"/>
              <a:t>they gain trust </a:t>
            </a:r>
            <a:endParaRPr lang="en-GB" sz="3200" i="1" dirty="0" smtClean="0"/>
          </a:p>
          <a:p>
            <a:pPr algn="ctr">
              <a:buNone/>
            </a:pPr>
            <a:r>
              <a:rPr lang="en-GB" sz="3200" i="1" dirty="0" smtClean="0"/>
              <a:t>in their </a:t>
            </a:r>
            <a:r>
              <a:rPr lang="en-GB" sz="3200" i="1" dirty="0" smtClean="0"/>
              <a:t>own abilities.</a:t>
            </a:r>
            <a:endParaRPr lang="en-GB"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en-GB" dirty="0" smtClean="0"/>
              <a:t>Working 5</a:t>
            </a:r>
            <a:endParaRPr lang="nb-NO" dirty="0"/>
          </a:p>
        </p:txBody>
      </p:sp>
      <p:sp>
        <p:nvSpPr>
          <p:cNvPr id="6" name="Plassholder for innhold 5"/>
          <p:cNvSpPr>
            <a:spLocks noGrp="1"/>
          </p:cNvSpPr>
          <p:nvPr>
            <p:ph idx="1"/>
          </p:nvPr>
        </p:nvSpPr>
        <p:spPr/>
        <p:txBody>
          <a:bodyPr>
            <a:normAutofit/>
          </a:bodyPr>
          <a:lstStyle/>
          <a:p>
            <a:r>
              <a:rPr lang="en-GB" sz="3600" i="1" dirty="0" smtClean="0"/>
              <a:t>Teachers are the leaders of the pupils’ community of work. Progress thus depends not only on how teachers function in relation to each pupil, but also on how they make each of the pupils relate to the others. In a good working team, the members enhance the quality of each other’s work.</a:t>
            </a:r>
            <a:endParaRPr lang="en-GB"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en-US" b="1" dirty="0"/>
              <a:t>PRIMARY AND LOWER SECONDARY EDUCATION ACT</a:t>
            </a:r>
            <a:endParaRPr lang="nb-NO" dirty="0"/>
          </a:p>
        </p:txBody>
      </p:sp>
      <p:sp>
        <p:nvSpPr>
          <p:cNvPr id="3" name="Plassholder for innhold 2"/>
          <p:cNvSpPr>
            <a:spLocks noGrp="1"/>
          </p:cNvSpPr>
          <p:nvPr>
            <p:ph idx="1"/>
          </p:nvPr>
        </p:nvSpPr>
        <p:spPr/>
        <p:txBody>
          <a:bodyPr>
            <a:normAutofit fontScale="85000" lnSpcReduction="20000"/>
          </a:bodyPr>
          <a:lstStyle/>
          <a:p>
            <a:r>
              <a:rPr lang="nb-NO" b="1" i="1" dirty="0"/>
              <a:t>§ 1 PRINCIPAL AIMS</a:t>
            </a:r>
          </a:p>
          <a:p>
            <a:r>
              <a:rPr lang="en-US" dirty="0"/>
              <a:t>Primary and lower secondary education shall, with the understanding of and in cooperation </a:t>
            </a:r>
            <a:r>
              <a:rPr lang="en-US" dirty="0" smtClean="0"/>
              <a:t>with the </a:t>
            </a:r>
            <a:r>
              <a:rPr lang="en-US" dirty="0"/>
              <a:t>home, assist in providing pupils with a Christian and ethical upbringing, develop their </a:t>
            </a:r>
            <a:r>
              <a:rPr lang="en-US" dirty="0" smtClean="0"/>
              <a:t>mental and </a:t>
            </a:r>
            <a:r>
              <a:rPr lang="en-US" dirty="0"/>
              <a:t>physical abilities, and give them a broad general education so that they can become </a:t>
            </a:r>
            <a:r>
              <a:rPr lang="en-US" dirty="0" smtClean="0"/>
              <a:t>useful and </a:t>
            </a:r>
            <a:r>
              <a:rPr lang="en-US" dirty="0"/>
              <a:t>independent persons in their private lives and in society.</a:t>
            </a:r>
          </a:p>
          <a:p>
            <a:r>
              <a:rPr lang="en-US" dirty="0"/>
              <a:t>Schools shall promote intellectual freedom and tolerance, and emphasize the </a:t>
            </a:r>
            <a:r>
              <a:rPr lang="en-US" dirty="0" smtClean="0"/>
              <a:t>establishment of </a:t>
            </a:r>
            <a:r>
              <a:rPr lang="en-US" dirty="0"/>
              <a:t>cooperative climate between teachers and pupils and between school and home</a:t>
            </a:r>
            <a:r>
              <a:rPr lang="en-US" dirty="0" smtClean="0"/>
              <a:t>. </a:t>
            </a:r>
            <a:endParaRPr lang="nb-N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Learners</a:t>
            </a:r>
            <a:endParaRPr lang="en-GB" dirty="0"/>
          </a:p>
        </p:txBody>
      </p:sp>
      <p:sp>
        <p:nvSpPr>
          <p:cNvPr id="3" name="Plassholder for innhold 2"/>
          <p:cNvSpPr>
            <a:spLocks noGrp="1"/>
          </p:cNvSpPr>
          <p:nvPr>
            <p:ph idx="1"/>
          </p:nvPr>
        </p:nvSpPr>
        <p:spPr/>
        <p:txBody>
          <a:bodyPr>
            <a:normAutofit fontScale="85000" lnSpcReduction="10000"/>
          </a:bodyPr>
          <a:lstStyle/>
          <a:p>
            <a:pPr>
              <a:buNone/>
            </a:pPr>
            <a:r>
              <a:rPr lang="en-US" dirty="0"/>
              <a:t>Learners come to school eager to learn and </a:t>
            </a:r>
            <a:r>
              <a:rPr lang="en-US" dirty="0" smtClean="0"/>
              <a:t>wanting</a:t>
            </a:r>
          </a:p>
          <a:p>
            <a:pPr>
              <a:buNone/>
            </a:pPr>
            <a:r>
              <a:rPr lang="en-US" dirty="0" smtClean="0"/>
              <a:t>to </a:t>
            </a:r>
            <a:r>
              <a:rPr lang="en-US" dirty="0"/>
              <a:t>be taken seriously, to be esteemed for </a:t>
            </a:r>
            <a:r>
              <a:rPr lang="en-US" dirty="0" smtClean="0"/>
              <a:t>being who </a:t>
            </a:r>
          </a:p>
          <a:p>
            <a:pPr>
              <a:buNone/>
            </a:pPr>
            <a:r>
              <a:rPr lang="en-US" dirty="0" smtClean="0"/>
              <a:t>they </a:t>
            </a:r>
            <a:r>
              <a:rPr lang="en-US" dirty="0"/>
              <a:t>are, with a need to be uplifted </a:t>
            </a:r>
            <a:r>
              <a:rPr lang="en-US" dirty="0" smtClean="0"/>
              <a:t>and challenged</a:t>
            </a:r>
            <a:r>
              <a:rPr lang="en-US" dirty="0"/>
              <a:t>, </a:t>
            </a:r>
            <a:endParaRPr lang="en-US" dirty="0" smtClean="0"/>
          </a:p>
          <a:p>
            <a:pPr>
              <a:buNone/>
            </a:pPr>
            <a:r>
              <a:rPr lang="en-US" dirty="0" smtClean="0"/>
              <a:t>with </a:t>
            </a:r>
            <a:r>
              <a:rPr lang="en-US" dirty="0"/>
              <a:t>a desire to test their powers </a:t>
            </a:r>
            <a:r>
              <a:rPr lang="en-US" dirty="0" smtClean="0"/>
              <a:t>and stretch </a:t>
            </a:r>
            <a:r>
              <a:rPr lang="en-US" dirty="0"/>
              <a:t>their </a:t>
            </a:r>
            <a:endParaRPr lang="en-US" dirty="0" smtClean="0"/>
          </a:p>
          <a:p>
            <a:pPr>
              <a:buNone/>
            </a:pPr>
            <a:r>
              <a:rPr lang="en-US" dirty="0" smtClean="0"/>
              <a:t>muscles</a:t>
            </a:r>
            <a:r>
              <a:rPr lang="en-US" dirty="0"/>
              <a:t>. </a:t>
            </a:r>
            <a:endParaRPr lang="en-US" dirty="0" smtClean="0"/>
          </a:p>
          <a:p>
            <a:pPr>
              <a:buNone/>
            </a:pPr>
            <a:endParaRPr lang="en-US" dirty="0" smtClean="0"/>
          </a:p>
          <a:p>
            <a:pPr>
              <a:buNone/>
            </a:pPr>
            <a:r>
              <a:rPr lang="en-US" dirty="0" smtClean="0"/>
              <a:t>Good </a:t>
            </a:r>
            <a:r>
              <a:rPr lang="en-US" dirty="0"/>
              <a:t>teaching </a:t>
            </a:r>
            <a:r>
              <a:rPr lang="en-US" dirty="0" smtClean="0"/>
              <a:t>embraces these </a:t>
            </a:r>
            <a:r>
              <a:rPr lang="en-US" dirty="0"/>
              <a:t>traits </a:t>
            </a:r>
            <a:r>
              <a:rPr lang="en-US" dirty="0" smtClean="0"/>
              <a:t>– and addresses </a:t>
            </a:r>
            <a:r>
              <a:rPr lang="en-US" dirty="0"/>
              <a:t>the </a:t>
            </a:r>
            <a:endParaRPr lang="en-US" dirty="0" smtClean="0"/>
          </a:p>
          <a:p>
            <a:pPr>
              <a:buNone/>
            </a:pPr>
            <a:r>
              <a:rPr lang="en-US" dirty="0" smtClean="0"/>
              <a:t>fact </a:t>
            </a:r>
            <a:r>
              <a:rPr lang="en-US" dirty="0"/>
              <a:t>that </a:t>
            </a:r>
            <a:r>
              <a:rPr lang="en-US" dirty="0" smtClean="0"/>
              <a:t>different pupils </a:t>
            </a:r>
            <a:r>
              <a:rPr lang="en-US" dirty="0"/>
              <a:t>have </a:t>
            </a:r>
            <a:r>
              <a:rPr lang="en-US" dirty="0" smtClean="0"/>
              <a:t>different needs</a:t>
            </a:r>
            <a:r>
              <a:rPr lang="en-US" dirty="0"/>
              <a:t>, abilities </a:t>
            </a:r>
            <a:endParaRPr lang="en-US" dirty="0" smtClean="0"/>
          </a:p>
          <a:p>
            <a:pPr>
              <a:buNone/>
            </a:pPr>
            <a:r>
              <a:rPr lang="en-US" dirty="0" smtClean="0"/>
              <a:t>and aspirations in </a:t>
            </a:r>
            <a:r>
              <a:rPr lang="en-US" dirty="0"/>
              <a:t>different </a:t>
            </a:r>
            <a:r>
              <a:rPr lang="en-US" dirty="0" smtClean="0"/>
              <a:t>fields </a:t>
            </a:r>
            <a:r>
              <a:rPr lang="en-US" dirty="0"/>
              <a:t>and </a:t>
            </a:r>
            <a:r>
              <a:rPr lang="en-US" dirty="0" smtClean="0"/>
              <a:t>phases</a:t>
            </a:r>
            <a:r>
              <a:rPr lang="en-US" dirty="0"/>
              <a:t>.</a:t>
            </a:r>
            <a:endParaRPr lang="nb-N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en-GB" b="1" i="1" dirty="0" smtClean="0"/>
              <a:t>The liberally-educated human being</a:t>
            </a:r>
            <a:endParaRPr lang="en-GB" dirty="0"/>
          </a:p>
        </p:txBody>
      </p:sp>
      <p:sp>
        <p:nvSpPr>
          <p:cNvPr id="3" name="Plassholder for innhold 2"/>
          <p:cNvSpPr>
            <a:spLocks noGrp="1"/>
          </p:cNvSpPr>
          <p:nvPr>
            <p:ph idx="1"/>
          </p:nvPr>
        </p:nvSpPr>
        <p:spPr/>
        <p:txBody>
          <a:bodyPr>
            <a:normAutofit fontScale="77500" lnSpcReduction="20000"/>
          </a:bodyPr>
          <a:lstStyle/>
          <a:p>
            <a:r>
              <a:rPr lang="en-GB" i="1" dirty="0" smtClean="0"/>
              <a:t>Schooling shall provide a multi-faceted and all-round general education with concrete knowledge about the</a:t>
            </a:r>
          </a:p>
          <a:p>
            <a:pPr>
              <a:buNone/>
            </a:pPr>
            <a:r>
              <a:rPr lang="en-GB" i="1" dirty="0" smtClean="0"/>
              <a:t>	human being, society and nature which can provide a broad outlook and perspective; </a:t>
            </a:r>
          </a:p>
          <a:p>
            <a:endParaRPr lang="en-GB" i="1" dirty="0"/>
          </a:p>
          <a:p>
            <a:pPr>
              <a:buNone/>
            </a:pPr>
            <a:r>
              <a:rPr lang="en-GB" i="1" dirty="0" smtClean="0"/>
              <a:t>... with know-how and maturity to face life’s practical, social</a:t>
            </a:r>
          </a:p>
          <a:p>
            <a:pPr>
              <a:buNone/>
            </a:pPr>
            <a:r>
              <a:rPr lang="en-GB" i="1" dirty="0" smtClean="0"/>
              <a:t>	and personal challenges; </a:t>
            </a:r>
          </a:p>
          <a:p>
            <a:endParaRPr lang="en-GB" i="1" dirty="0" smtClean="0"/>
          </a:p>
          <a:p>
            <a:pPr>
              <a:buNone/>
            </a:pPr>
            <a:r>
              <a:rPr lang="en-GB" i="1" dirty="0" smtClean="0"/>
              <a:t>... and with qualities and values that facilitate cooperation between people and make it enriching and exciting for</a:t>
            </a:r>
          </a:p>
          <a:p>
            <a:pPr>
              <a:buNone/>
            </a:pPr>
            <a:r>
              <a:rPr lang="en-GB" i="1" dirty="0" smtClean="0"/>
              <a:t>	them to live together.</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GB" dirty="0" smtClean="0"/>
              <a:t>Culture</a:t>
            </a:r>
            <a:endParaRPr lang="en-GB" dirty="0"/>
          </a:p>
        </p:txBody>
      </p:sp>
      <p:sp>
        <p:nvSpPr>
          <p:cNvPr id="5" name="Plassholder for innhold 4"/>
          <p:cNvSpPr>
            <a:spLocks noGrp="1"/>
          </p:cNvSpPr>
          <p:nvPr>
            <p:ph idx="1"/>
          </p:nvPr>
        </p:nvSpPr>
        <p:spPr/>
        <p:txBody>
          <a:bodyPr>
            <a:noAutofit/>
          </a:bodyPr>
          <a:lstStyle/>
          <a:p>
            <a:pPr algn="ctr">
              <a:buNone/>
            </a:pPr>
            <a:r>
              <a:rPr lang="en-GB" sz="2000" i="1" dirty="0" smtClean="0"/>
              <a:t>The international culture of learning </a:t>
            </a:r>
          </a:p>
          <a:p>
            <a:pPr algn="ctr">
              <a:buNone/>
            </a:pPr>
            <a:r>
              <a:rPr lang="en-GB" sz="2000" i="1" dirty="0" smtClean="0"/>
              <a:t>links humanity together </a:t>
            </a:r>
            <a:endParaRPr lang="en-GB" sz="2000" i="1" dirty="0" smtClean="0"/>
          </a:p>
          <a:p>
            <a:pPr algn="ctr">
              <a:buNone/>
            </a:pPr>
            <a:r>
              <a:rPr lang="en-GB" sz="2000" i="1" dirty="0" smtClean="0"/>
              <a:t>through </a:t>
            </a:r>
            <a:r>
              <a:rPr lang="en-GB" sz="2000" i="1" dirty="0" smtClean="0"/>
              <a:t>the </a:t>
            </a:r>
            <a:r>
              <a:rPr lang="en-GB" sz="2000" i="1" dirty="0" smtClean="0"/>
              <a:t>development </a:t>
            </a:r>
            <a:r>
              <a:rPr lang="en-GB" sz="2000" i="1" dirty="0" smtClean="0"/>
              <a:t>and use of new </a:t>
            </a:r>
            <a:r>
              <a:rPr lang="en-GB" sz="2000" i="1" dirty="0" smtClean="0"/>
              <a:t>knowledge </a:t>
            </a:r>
          </a:p>
          <a:p>
            <a:pPr algn="ctr">
              <a:buNone/>
            </a:pPr>
            <a:r>
              <a:rPr lang="en-GB" sz="2000" i="1" dirty="0" smtClean="0"/>
              <a:t>to </a:t>
            </a:r>
            <a:r>
              <a:rPr lang="en-GB" sz="2000" i="1" dirty="0" smtClean="0"/>
              <a:t>better the human condition. </a:t>
            </a:r>
          </a:p>
          <a:p>
            <a:pPr algn="ctr">
              <a:buNone/>
            </a:pPr>
            <a:r>
              <a:rPr lang="en-GB" sz="2000" i="1" dirty="0" smtClean="0"/>
              <a:t>On the other hand, </a:t>
            </a:r>
            <a:endParaRPr lang="en-GB" sz="2000" i="1" dirty="0" smtClean="0"/>
          </a:p>
          <a:p>
            <a:pPr algn="ctr">
              <a:buNone/>
            </a:pPr>
            <a:r>
              <a:rPr lang="en-GB" sz="2000" i="1" dirty="0" smtClean="0"/>
              <a:t>the </a:t>
            </a:r>
            <a:r>
              <a:rPr lang="en-GB" sz="2000" i="1" dirty="0" smtClean="0"/>
              <a:t>increasing </a:t>
            </a:r>
            <a:r>
              <a:rPr lang="en-GB" sz="2000" i="1" dirty="0" smtClean="0"/>
              <a:t>specialization </a:t>
            </a:r>
            <a:r>
              <a:rPr lang="en-GB" sz="2000" i="1" dirty="0" smtClean="0"/>
              <a:t>and complexity of </a:t>
            </a:r>
            <a:r>
              <a:rPr lang="en-GB" sz="2000" i="1" dirty="0" smtClean="0"/>
              <a:t>the global </a:t>
            </a:r>
            <a:r>
              <a:rPr lang="en-GB" sz="2000" i="1" dirty="0" smtClean="0"/>
              <a:t>community </a:t>
            </a:r>
            <a:endParaRPr lang="en-GB" sz="2000" i="1" dirty="0" smtClean="0"/>
          </a:p>
          <a:p>
            <a:pPr algn="ctr">
              <a:buNone/>
            </a:pPr>
            <a:r>
              <a:rPr lang="en-GB" sz="2000" i="1" dirty="0" smtClean="0"/>
              <a:t>requires </a:t>
            </a:r>
            <a:r>
              <a:rPr lang="en-GB" sz="2000" i="1" dirty="0" smtClean="0"/>
              <a:t>a deeper </a:t>
            </a:r>
            <a:r>
              <a:rPr lang="en-GB" sz="2000" i="1" dirty="0" smtClean="0"/>
              <a:t>familiarity </a:t>
            </a:r>
          </a:p>
          <a:p>
            <a:pPr algn="ctr">
              <a:buNone/>
            </a:pPr>
            <a:r>
              <a:rPr lang="en-GB" sz="2000" i="1" dirty="0" smtClean="0"/>
              <a:t>with </a:t>
            </a:r>
            <a:r>
              <a:rPr lang="en-GB" sz="2000" i="1" dirty="0" smtClean="0"/>
              <a:t>the main currents </a:t>
            </a:r>
            <a:r>
              <a:rPr lang="en-GB" sz="2000" i="1" dirty="0" smtClean="0"/>
              <a:t>and </a:t>
            </a:r>
            <a:r>
              <a:rPr lang="en-GB" sz="2000" i="1" dirty="0" smtClean="0"/>
              <a:t>traditional tones of our </a:t>
            </a:r>
            <a:r>
              <a:rPr lang="en-GB" sz="2000" i="1" dirty="0" smtClean="0"/>
              <a:t>Norwegian </a:t>
            </a:r>
            <a:r>
              <a:rPr lang="en-GB" sz="2000" i="1" dirty="0" smtClean="0"/>
              <a:t>culture. </a:t>
            </a:r>
            <a:endParaRPr lang="en-GB" sz="2000" i="1" dirty="0" smtClean="0"/>
          </a:p>
          <a:p>
            <a:pPr algn="ctr">
              <a:buNone/>
            </a:pPr>
            <a:r>
              <a:rPr lang="en-GB" sz="2000" i="1" dirty="0" smtClean="0"/>
              <a:t>The </a:t>
            </a:r>
            <a:r>
              <a:rPr lang="en-GB" sz="2000" i="1" dirty="0" smtClean="0"/>
              <a:t>expansion of </a:t>
            </a:r>
            <a:r>
              <a:rPr lang="en-GB" sz="2000" i="1" dirty="0" smtClean="0"/>
              <a:t>knowledge</a:t>
            </a:r>
            <a:r>
              <a:rPr lang="en-GB" sz="2000" i="1" dirty="0" smtClean="0"/>
              <a:t>, moreover, </a:t>
            </a:r>
            <a:endParaRPr lang="en-GB" sz="2000" i="1" dirty="0" smtClean="0"/>
          </a:p>
          <a:p>
            <a:pPr algn="ctr">
              <a:buNone/>
            </a:pPr>
            <a:r>
              <a:rPr lang="en-GB" sz="2000" i="1" dirty="0" smtClean="0"/>
              <a:t>demands heightened </a:t>
            </a:r>
            <a:r>
              <a:rPr lang="en-GB" sz="2000" i="1" dirty="0" smtClean="0"/>
              <a:t>awareness of the values </a:t>
            </a:r>
          </a:p>
          <a:p>
            <a:pPr algn="ctr">
              <a:buNone/>
            </a:pPr>
            <a:r>
              <a:rPr lang="en-GB" sz="2000" i="1" dirty="0" smtClean="0"/>
              <a:t>which must guide our choices.</a:t>
            </a:r>
            <a:endParaRPr lang="en-GB"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b="1" i="1" dirty="0" smtClean="0"/>
              <a:t>The social human being</a:t>
            </a:r>
            <a:endParaRPr lang="en-GB" dirty="0"/>
          </a:p>
        </p:txBody>
      </p:sp>
      <p:sp>
        <p:nvSpPr>
          <p:cNvPr id="3" name="Plassholder for innhold 2"/>
          <p:cNvSpPr>
            <a:spLocks noGrp="1"/>
          </p:cNvSpPr>
          <p:nvPr>
            <p:ph idx="1"/>
          </p:nvPr>
        </p:nvSpPr>
        <p:spPr/>
        <p:txBody>
          <a:bodyPr>
            <a:normAutofit fontScale="92500" lnSpcReduction="20000"/>
          </a:bodyPr>
          <a:lstStyle/>
          <a:p>
            <a:pPr algn="ctr">
              <a:buNone/>
            </a:pPr>
            <a:r>
              <a:rPr lang="en-GB" i="1" dirty="0" smtClean="0"/>
              <a:t>It is important to exploit the </a:t>
            </a:r>
            <a:r>
              <a:rPr lang="en-GB" i="1" dirty="0" smtClean="0"/>
              <a:t>school </a:t>
            </a:r>
          </a:p>
          <a:p>
            <a:pPr algn="ctr">
              <a:buNone/>
            </a:pPr>
            <a:r>
              <a:rPr lang="en-GB" i="1" dirty="0" smtClean="0"/>
              <a:t>as </a:t>
            </a:r>
            <a:r>
              <a:rPr lang="en-GB" i="1" dirty="0" smtClean="0"/>
              <a:t>a community of work </a:t>
            </a:r>
          </a:p>
          <a:p>
            <a:pPr algn="ctr">
              <a:buNone/>
            </a:pPr>
            <a:r>
              <a:rPr lang="en-GB" i="1" dirty="0" smtClean="0"/>
              <a:t>for the development of social </a:t>
            </a:r>
            <a:r>
              <a:rPr lang="en-GB" i="1" dirty="0" smtClean="0"/>
              <a:t>skills</a:t>
            </a:r>
            <a:r>
              <a:rPr lang="en-GB" i="1" dirty="0" smtClean="0"/>
              <a:t>. </a:t>
            </a:r>
          </a:p>
          <a:p>
            <a:pPr algn="ctr">
              <a:buNone/>
            </a:pPr>
            <a:endParaRPr lang="en-GB" i="1" dirty="0"/>
          </a:p>
          <a:p>
            <a:pPr algn="ctr">
              <a:buNone/>
            </a:pPr>
            <a:r>
              <a:rPr lang="en-GB" i="1" dirty="0" smtClean="0"/>
              <a:t>It must be structured in such a </a:t>
            </a:r>
            <a:r>
              <a:rPr lang="en-GB" i="1" dirty="0" smtClean="0"/>
              <a:t>way </a:t>
            </a:r>
          </a:p>
          <a:p>
            <a:pPr algn="ctr">
              <a:buNone/>
            </a:pPr>
            <a:r>
              <a:rPr lang="en-GB" i="1" dirty="0" smtClean="0"/>
              <a:t>that </a:t>
            </a:r>
            <a:r>
              <a:rPr lang="en-GB" i="1" dirty="0" smtClean="0"/>
              <a:t>the learners’ </a:t>
            </a:r>
            <a:r>
              <a:rPr lang="en-GB" i="1" dirty="0" smtClean="0"/>
              <a:t>activities  </a:t>
            </a:r>
          </a:p>
          <a:p>
            <a:pPr algn="ctr">
              <a:buNone/>
            </a:pPr>
            <a:r>
              <a:rPr lang="en-GB" i="1" dirty="0" smtClean="0"/>
              <a:t>have </a:t>
            </a:r>
            <a:r>
              <a:rPr lang="en-GB" i="1" dirty="0" smtClean="0"/>
              <a:t>consequences </a:t>
            </a:r>
            <a:r>
              <a:rPr lang="en-GB" i="1" dirty="0" smtClean="0"/>
              <a:t>for </a:t>
            </a:r>
            <a:r>
              <a:rPr lang="en-GB" i="1" dirty="0" smtClean="0"/>
              <a:t>others, </a:t>
            </a:r>
            <a:endParaRPr lang="en-GB" i="1" dirty="0" smtClean="0"/>
          </a:p>
          <a:p>
            <a:pPr algn="ctr">
              <a:buNone/>
            </a:pPr>
            <a:r>
              <a:rPr lang="en-GB" i="1" dirty="0" smtClean="0"/>
              <a:t>and </a:t>
            </a:r>
            <a:r>
              <a:rPr lang="en-GB" i="1" dirty="0" smtClean="0"/>
              <a:t>so that they </a:t>
            </a:r>
            <a:r>
              <a:rPr lang="en-GB" i="1" dirty="0" smtClean="0"/>
              <a:t>can </a:t>
            </a:r>
            <a:r>
              <a:rPr lang="en-GB" i="1" dirty="0" smtClean="0"/>
              <a:t>learn </a:t>
            </a:r>
            <a:endParaRPr lang="en-GB" i="1" dirty="0" smtClean="0"/>
          </a:p>
          <a:p>
            <a:pPr algn="ctr">
              <a:buNone/>
            </a:pPr>
            <a:r>
              <a:rPr lang="en-GB" i="1" dirty="0" smtClean="0"/>
              <a:t>from </a:t>
            </a:r>
            <a:r>
              <a:rPr lang="en-GB" i="1" dirty="0" smtClean="0"/>
              <a:t>the impact of </a:t>
            </a:r>
            <a:r>
              <a:rPr lang="en-GB" i="1" dirty="0" smtClean="0"/>
              <a:t>their </a:t>
            </a:r>
            <a:r>
              <a:rPr lang="en-GB" i="1" dirty="0" smtClean="0"/>
              <a:t>decisions.</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Duties and responsibilities</a:t>
            </a:r>
            <a:endParaRPr lang="en-GB" dirty="0"/>
          </a:p>
        </p:txBody>
      </p:sp>
      <p:sp>
        <p:nvSpPr>
          <p:cNvPr id="4" name="Plassholder for innhold 3"/>
          <p:cNvSpPr>
            <a:spLocks noGrp="1"/>
          </p:cNvSpPr>
          <p:nvPr>
            <p:ph idx="1"/>
          </p:nvPr>
        </p:nvSpPr>
        <p:spPr/>
        <p:txBody>
          <a:bodyPr>
            <a:normAutofit/>
          </a:bodyPr>
          <a:lstStyle/>
          <a:p>
            <a:pPr>
              <a:buNone/>
            </a:pPr>
            <a:r>
              <a:rPr lang="en-US" i="1" dirty="0"/>
              <a:t>Learners - from the first day </a:t>
            </a:r>
            <a:r>
              <a:rPr lang="en-US" i="1" dirty="0" smtClean="0"/>
              <a:t>of  school</a:t>
            </a:r>
            <a:r>
              <a:rPr lang="en-US" i="1" dirty="0"/>
              <a:t>, </a:t>
            </a:r>
            <a:r>
              <a:rPr lang="en-US" i="1" dirty="0" smtClean="0"/>
              <a:t>and </a:t>
            </a:r>
          </a:p>
          <a:p>
            <a:pPr>
              <a:buNone/>
            </a:pPr>
            <a:r>
              <a:rPr lang="en-US" i="1" dirty="0" smtClean="0"/>
              <a:t>increasingly with age - must </a:t>
            </a:r>
            <a:r>
              <a:rPr lang="en-US" i="1" dirty="0"/>
              <a:t>have duties </a:t>
            </a:r>
            <a:r>
              <a:rPr lang="en-US" i="1" dirty="0" smtClean="0"/>
              <a:t>and  </a:t>
            </a:r>
          </a:p>
          <a:p>
            <a:pPr>
              <a:buNone/>
            </a:pPr>
            <a:r>
              <a:rPr lang="en-US" i="1" dirty="0" smtClean="0"/>
              <a:t>responsibilities, not only </a:t>
            </a:r>
            <a:r>
              <a:rPr lang="en-US" i="1" dirty="0"/>
              <a:t>for the sake of their </a:t>
            </a:r>
            <a:endParaRPr lang="en-US" i="1" dirty="0" smtClean="0"/>
          </a:p>
          <a:p>
            <a:pPr>
              <a:buNone/>
            </a:pPr>
            <a:r>
              <a:rPr lang="en-US" i="1" dirty="0" smtClean="0"/>
              <a:t>own benefit </a:t>
            </a:r>
            <a:r>
              <a:rPr lang="en-US" i="1" dirty="0"/>
              <a:t>and growth, but </a:t>
            </a:r>
            <a:r>
              <a:rPr lang="en-US" i="1" dirty="0" smtClean="0"/>
              <a:t>also </a:t>
            </a:r>
            <a:r>
              <a:rPr lang="en-US" i="1" dirty="0"/>
              <a:t>as </a:t>
            </a:r>
            <a:r>
              <a:rPr lang="en-US" i="1" dirty="0" smtClean="0"/>
              <a:t>an </a:t>
            </a:r>
          </a:p>
          <a:p>
            <a:pPr>
              <a:buNone/>
            </a:pPr>
            <a:r>
              <a:rPr lang="en-US" i="1" dirty="0" smtClean="0"/>
              <a:t>obligation </a:t>
            </a:r>
            <a:r>
              <a:rPr lang="en-US" i="1" dirty="0"/>
              <a:t>to </a:t>
            </a:r>
            <a:r>
              <a:rPr lang="en-US" i="1" dirty="0" smtClean="0"/>
              <a:t>classmates </a:t>
            </a:r>
            <a:r>
              <a:rPr lang="en-US" i="1" dirty="0"/>
              <a:t>and </a:t>
            </a:r>
            <a:r>
              <a:rPr lang="en-US" i="1" dirty="0" smtClean="0"/>
              <a:t>other members </a:t>
            </a:r>
            <a:r>
              <a:rPr lang="en-US" i="1" dirty="0"/>
              <a:t>of </a:t>
            </a:r>
            <a:endParaRPr lang="en-US" i="1" dirty="0" smtClean="0"/>
          </a:p>
          <a:p>
            <a:pPr>
              <a:buNone/>
            </a:pPr>
            <a:r>
              <a:rPr lang="en-US" i="1" dirty="0" smtClean="0"/>
              <a:t>the </a:t>
            </a:r>
            <a:r>
              <a:rPr lang="en-US" i="1" dirty="0"/>
              <a:t>school </a:t>
            </a:r>
            <a:r>
              <a:rPr lang="en-US" i="1" dirty="0" smtClean="0"/>
              <a:t>community</a:t>
            </a:r>
            <a:r>
              <a:rPr lang="en-US" i="1" dirty="0"/>
              <a:t>.</a:t>
            </a:r>
            <a:endParaRPr lang="nb-N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Personal qualities</a:t>
            </a:r>
            <a:endParaRPr lang="en-GB" dirty="0"/>
          </a:p>
        </p:txBody>
      </p:sp>
      <p:sp>
        <p:nvSpPr>
          <p:cNvPr id="5" name="Plassholder for innhold 4"/>
          <p:cNvSpPr>
            <a:spLocks noGrp="1"/>
          </p:cNvSpPr>
          <p:nvPr>
            <p:ph idx="1"/>
          </p:nvPr>
        </p:nvSpPr>
        <p:spPr/>
        <p:txBody>
          <a:bodyPr>
            <a:noAutofit/>
          </a:bodyPr>
          <a:lstStyle/>
          <a:p>
            <a:pPr algn="ctr">
              <a:buNone/>
            </a:pPr>
            <a:r>
              <a:rPr lang="en-GB" sz="2400" i="1" dirty="0" smtClean="0"/>
              <a:t>Education must be dedicated </a:t>
            </a:r>
          </a:p>
          <a:p>
            <a:pPr algn="ctr">
              <a:buNone/>
            </a:pPr>
            <a:r>
              <a:rPr lang="en-GB" sz="2400" i="1" dirty="0" smtClean="0"/>
              <a:t>to the personal qualities we </a:t>
            </a:r>
            <a:r>
              <a:rPr lang="en-GB" sz="2400" i="1" dirty="0" smtClean="0"/>
              <a:t>wish </a:t>
            </a:r>
            <a:r>
              <a:rPr lang="en-GB" sz="2400" i="1" dirty="0" smtClean="0"/>
              <a:t>to develop </a:t>
            </a:r>
            <a:endParaRPr lang="en-GB" sz="2400" i="1" dirty="0" smtClean="0"/>
          </a:p>
          <a:p>
            <a:pPr algn="ctr">
              <a:buNone/>
            </a:pPr>
            <a:r>
              <a:rPr lang="en-GB" sz="2400" i="1" dirty="0" smtClean="0"/>
              <a:t>and </a:t>
            </a:r>
            <a:r>
              <a:rPr lang="en-GB" sz="2400" i="1" dirty="0" smtClean="0"/>
              <a:t>not solely </a:t>
            </a:r>
            <a:r>
              <a:rPr lang="en-GB" sz="2400" i="1" dirty="0" smtClean="0"/>
              <a:t>to </a:t>
            </a:r>
            <a:r>
              <a:rPr lang="en-GB" sz="2400" i="1" dirty="0" smtClean="0"/>
              <a:t>subject matter. </a:t>
            </a:r>
            <a:endParaRPr lang="en-GB" sz="2400" i="1" dirty="0" smtClean="0"/>
          </a:p>
          <a:p>
            <a:pPr algn="ctr">
              <a:buNone/>
            </a:pPr>
            <a:r>
              <a:rPr lang="en-GB" sz="2400" i="1" dirty="0" smtClean="0"/>
              <a:t>The </a:t>
            </a:r>
            <a:r>
              <a:rPr lang="en-GB" sz="2400" i="1" dirty="0" smtClean="0"/>
              <a:t>key is </a:t>
            </a:r>
            <a:r>
              <a:rPr lang="en-GB" sz="2400" i="1" dirty="0" smtClean="0"/>
              <a:t>to </a:t>
            </a:r>
            <a:r>
              <a:rPr lang="en-GB" sz="2400" i="1" dirty="0" smtClean="0"/>
              <a:t>create an environment </a:t>
            </a:r>
            <a:endParaRPr lang="en-GB" sz="2400" i="1" dirty="0" smtClean="0"/>
          </a:p>
          <a:p>
            <a:pPr algn="ctr">
              <a:buNone/>
            </a:pPr>
            <a:r>
              <a:rPr lang="en-GB" sz="2400" i="1" dirty="0" smtClean="0"/>
              <a:t>that provides </a:t>
            </a:r>
            <a:r>
              <a:rPr lang="en-GB" sz="2400" i="1" dirty="0" smtClean="0"/>
              <a:t>ample opportunities </a:t>
            </a:r>
          </a:p>
          <a:p>
            <a:pPr algn="ctr">
              <a:buNone/>
            </a:pPr>
            <a:r>
              <a:rPr lang="en-GB" sz="2400" i="1" dirty="0" smtClean="0"/>
              <a:t>for children and young people </a:t>
            </a:r>
          </a:p>
          <a:p>
            <a:pPr algn="ctr">
              <a:buNone/>
            </a:pPr>
            <a:r>
              <a:rPr lang="en-GB" sz="2400" i="1" dirty="0" smtClean="0"/>
              <a:t>to evolve social responsibility </a:t>
            </a:r>
          </a:p>
          <a:p>
            <a:pPr algn="ctr">
              <a:buNone/>
            </a:pPr>
            <a:r>
              <a:rPr lang="en-GB" sz="2400" i="1" dirty="0" smtClean="0"/>
              <a:t>and practical capability </a:t>
            </a:r>
            <a:endParaRPr lang="en-GB" sz="2400" i="1" dirty="0" smtClean="0"/>
          </a:p>
          <a:p>
            <a:pPr algn="ctr">
              <a:buNone/>
            </a:pPr>
            <a:r>
              <a:rPr lang="en-GB" sz="2400" i="1" dirty="0" smtClean="0"/>
              <a:t>for their </a:t>
            </a:r>
            <a:r>
              <a:rPr lang="en-GB" sz="2400" i="1" dirty="0" smtClean="0"/>
              <a:t>future roles as adults.</a:t>
            </a:r>
            <a:endParaRPr lang="en-GB"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Parents responsibility</a:t>
            </a:r>
            <a:endParaRPr lang="en-GB" dirty="0"/>
          </a:p>
        </p:txBody>
      </p:sp>
      <p:sp>
        <p:nvSpPr>
          <p:cNvPr id="3" name="Plassholder for innhold 2"/>
          <p:cNvSpPr>
            <a:spLocks noGrp="1"/>
          </p:cNvSpPr>
          <p:nvPr>
            <p:ph idx="1"/>
          </p:nvPr>
        </p:nvSpPr>
        <p:spPr/>
        <p:txBody>
          <a:bodyPr>
            <a:normAutofit fontScale="77500" lnSpcReduction="20000"/>
          </a:bodyPr>
          <a:lstStyle/>
          <a:p>
            <a:pPr algn="ctr">
              <a:buNone/>
            </a:pPr>
            <a:r>
              <a:rPr lang="en-GB" i="1" dirty="0" smtClean="0"/>
              <a:t>Parents have the primary </a:t>
            </a:r>
            <a:r>
              <a:rPr lang="en-GB" i="1" dirty="0" smtClean="0"/>
              <a:t>responsibility </a:t>
            </a:r>
          </a:p>
          <a:p>
            <a:pPr algn="ctr">
              <a:buNone/>
            </a:pPr>
            <a:r>
              <a:rPr lang="en-GB" i="1" dirty="0" smtClean="0"/>
              <a:t>for </a:t>
            </a:r>
            <a:r>
              <a:rPr lang="en-GB" i="1" dirty="0" smtClean="0"/>
              <a:t>bringing up and educating </a:t>
            </a:r>
            <a:r>
              <a:rPr lang="en-GB" i="1" dirty="0" smtClean="0"/>
              <a:t>their </a:t>
            </a:r>
            <a:r>
              <a:rPr lang="en-GB" i="1" dirty="0" smtClean="0"/>
              <a:t>children. </a:t>
            </a:r>
            <a:endParaRPr lang="en-GB" i="1" dirty="0" smtClean="0"/>
          </a:p>
          <a:p>
            <a:pPr algn="ctr">
              <a:buNone/>
            </a:pPr>
            <a:r>
              <a:rPr lang="en-GB" i="1" dirty="0" smtClean="0"/>
              <a:t>This </a:t>
            </a:r>
            <a:r>
              <a:rPr lang="en-GB" i="1" dirty="0" smtClean="0"/>
              <a:t>cannot be left to </a:t>
            </a:r>
            <a:r>
              <a:rPr lang="en-GB" i="1" dirty="0" smtClean="0"/>
              <a:t>the </a:t>
            </a:r>
            <a:r>
              <a:rPr lang="en-GB" i="1" dirty="0" smtClean="0"/>
              <a:t>school, </a:t>
            </a:r>
            <a:endParaRPr lang="en-GB" i="1" dirty="0" smtClean="0"/>
          </a:p>
          <a:p>
            <a:pPr algn="ctr">
              <a:buNone/>
            </a:pPr>
            <a:r>
              <a:rPr lang="en-GB" i="1" dirty="0" smtClean="0"/>
              <a:t>but </a:t>
            </a:r>
            <a:r>
              <a:rPr lang="en-GB" i="1" dirty="0" smtClean="0"/>
              <a:t>should be exercised </a:t>
            </a:r>
            <a:endParaRPr lang="en-GB" i="1" dirty="0" smtClean="0"/>
          </a:p>
          <a:p>
            <a:pPr algn="ctr">
              <a:buNone/>
            </a:pPr>
            <a:r>
              <a:rPr lang="en-GB" i="1" dirty="0" smtClean="0"/>
              <a:t>in collaboration </a:t>
            </a:r>
            <a:r>
              <a:rPr lang="en-GB" i="1" dirty="0" smtClean="0"/>
              <a:t>between the school </a:t>
            </a:r>
            <a:r>
              <a:rPr lang="en-GB" i="1" dirty="0" smtClean="0"/>
              <a:t>and </a:t>
            </a:r>
            <a:r>
              <a:rPr lang="en-GB" i="1" dirty="0" smtClean="0"/>
              <a:t>the home.</a:t>
            </a:r>
          </a:p>
          <a:p>
            <a:pPr algn="ctr">
              <a:buNone/>
            </a:pPr>
            <a:endParaRPr lang="en-GB" i="1" dirty="0" smtClean="0"/>
          </a:p>
          <a:p>
            <a:pPr algn="ctr">
              <a:buNone/>
            </a:pPr>
            <a:r>
              <a:rPr lang="en-GB" i="1" dirty="0" smtClean="0"/>
              <a:t>The school must, </a:t>
            </a:r>
            <a:endParaRPr lang="en-GB" i="1" dirty="0" smtClean="0"/>
          </a:p>
          <a:p>
            <a:pPr algn="ctr">
              <a:buNone/>
            </a:pPr>
            <a:r>
              <a:rPr lang="en-GB" i="1" dirty="0" smtClean="0"/>
              <a:t>with </a:t>
            </a:r>
            <a:r>
              <a:rPr lang="en-GB" i="1" dirty="0" smtClean="0"/>
              <a:t>the </a:t>
            </a:r>
            <a:r>
              <a:rPr lang="en-GB" i="1" dirty="0" smtClean="0"/>
              <a:t>endorsement </a:t>
            </a:r>
            <a:r>
              <a:rPr lang="en-GB" i="1" dirty="0" smtClean="0"/>
              <a:t>and collaboration of the </a:t>
            </a:r>
            <a:r>
              <a:rPr lang="en-GB" i="1" dirty="0" smtClean="0"/>
              <a:t>parents</a:t>
            </a:r>
            <a:r>
              <a:rPr lang="en-GB" i="1" dirty="0" smtClean="0"/>
              <a:t>, complement the children’s </a:t>
            </a:r>
            <a:r>
              <a:rPr lang="en-GB" i="1" dirty="0" smtClean="0"/>
              <a:t>education – </a:t>
            </a:r>
          </a:p>
          <a:p>
            <a:pPr algn="ctr">
              <a:buNone/>
            </a:pPr>
            <a:r>
              <a:rPr lang="en-GB" i="1" dirty="0" smtClean="0"/>
              <a:t>and </a:t>
            </a:r>
            <a:r>
              <a:rPr lang="en-GB" i="1" dirty="0" smtClean="0"/>
              <a:t>it must engage </a:t>
            </a:r>
            <a:r>
              <a:rPr lang="en-GB" i="1" dirty="0" smtClean="0"/>
              <a:t>the parents </a:t>
            </a:r>
          </a:p>
          <a:p>
            <a:pPr algn="ctr">
              <a:buNone/>
            </a:pPr>
            <a:r>
              <a:rPr lang="en-GB" i="1" dirty="0" smtClean="0"/>
              <a:t>in </a:t>
            </a:r>
            <a:r>
              <a:rPr lang="en-GB" i="1" dirty="0" smtClean="0"/>
              <a:t>developing the milieu </a:t>
            </a:r>
            <a:endParaRPr lang="en-GB" i="1" dirty="0" smtClean="0"/>
          </a:p>
          <a:p>
            <a:pPr algn="ctr">
              <a:buNone/>
            </a:pPr>
            <a:r>
              <a:rPr lang="en-GB" i="1" dirty="0" smtClean="0"/>
              <a:t>at school </a:t>
            </a:r>
            <a:r>
              <a:rPr lang="en-GB" i="1" dirty="0" smtClean="0"/>
              <a:t>and in the local community.</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GB" sz="3600" b="1" i="1" dirty="0" smtClean="0"/>
              <a:t>The environmentally-aware human being</a:t>
            </a:r>
            <a:endParaRPr lang="en-GB" sz="3600" dirty="0"/>
          </a:p>
        </p:txBody>
      </p:sp>
      <p:sp>
        <p:nvSpPr>
          <p:cNvPr id="3" name="Plassholder for innhold 2"/>
          <p:cNvSpPr>
            <a:spLocks noGrp="1"/>
          </p:cNvSpPr>
          <p:nvPr>
            <p:ph idx="1"/>
          </p:nvPr>
        </p:nvSpPr>
        <p:spPr/>
        <p:txBody>
          <a:bodyPr/>
          <a:lstStyle/>
          <a:p>
            <a:endParaRPr lang="nb-NO"/>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GB" dirty="0" smtClean="0"/>
              <a:t>Sustainable development</a:t>
            </a:r>
            <a:endParaRPr lang="en-GB" dirty="0"/>
          </a:p>
        </p:txBody>
      </p:sp>
      <p:sp>
        <p:nvSpPr>
          <p:cNvPr id="5" name="Plassholder for innhold 4"/>
          <p:cNvSpPr>
            <a:spLocks noGrp="1"/>
          </p:cNvSpPr>
          <p:nvPr>
            <p:ph idx="1"/>
          </p:nvPr>
        </p:nvSpPr>
        <p:spPr/>
        <p:txBody>
          <a:bodyPr>
            <a:normAutofit fontScale="92500" lnSpcReduction="20000"/>
          </a:bodyPr>
          <a:lstStyle/>
          <a:p>
            <a:pPr algn="ctr">
              <a:buNone/>
            </a:pPr>
            <a:r>
              <a:rPr lang="en-GB" i="1" dirty="0" smtClean="0"/>
              <a:t>The interplay between </a:t>
            </a:r>
            <a:r>
              <a:rPr lang="en-GB" i="1" dirty="0" smtClean="0"/>
              <a:t>economy, ecology </a:t>
            </a:r>
            <a:r>
              <a:rPr lang="en-GB" i="1" dirty="0" smtClean="0"/>
              <a:t>and technology </a:t>
            </a:r>
            <a:endParaRPr lang="en-GB" i="1" dirty="0" smtClean="0"/>
          </a:p>
          <a:p>
            <a:pPr algn="ctr">
              <a:buNone/>
            </a:pPr>
            <a:r>
              <a:rPr lang="en-GB" i="1" dirty="0" smtClean="0"/>
              <a:t>must make </a:t>
            </a:r>
            <a:r>
              <a:rPr lang="en-GB" i="1" dirty="0" smtClean="0"/>
              <a:t>unique demands, </a:t>
            </a:r>
            <a:endParaRPr lang="en-GB" i="1" dirty="0" smtClean="0"/>
          </a:p>
          <a:p>
            <a:pPr algn="ctr">
              <a:buNone/>
            </a:pPr>
            <a:r>
              <a:rPr lang="en-GB" i="1" dirty="0" smtClean="0"/>
              <a:t>scientific and </a:t>
            </a:r>
            <a:r>
              <a:rPr lang="en-GB" i="1" dirty="0" smtClean="0"/>
              <a:t>ethical, on our age, </a:t>
            </a:r>
            <a:endParaRPr lang="en-GB" i="1" dirty="0" smtClean="0"/>
          </a:p>
          <a:p>
            <a:pPr algn="ctr">
              <a:buNone/>
            </a:pPr>
            <a:r>
              <a:rPr lang="en-GB" i="1" dirty="0" smtClean="0"/>
              <a:t>if </a:t>
            </a:r>
            <a:r>
              <a:rPr lang="en-GB" i="1" dirty="0" smtClean="0"/>
              <a:t>we are </a:t>
            </a:r>
            <a:r>
              <a:rPr lang="en-GB" i="1" dirty="0" smtClean="0"/>
              <a:t>to </a:t>
            </a:r>
            <a:r>
              <a:rPr lang="en-GB" i="1" dirty="0" smtClean="0"/>
              <a:t>ensure sustainable </a:t>
            </a:r>
            <a:r>
              <a:rPr lang="en-GB" i="1" dirty="0" smtClean="0"/>
              <a:t>development</a:t>
            </a:r>
            <a:r>
              <a:rPr lang="en-GB" i="1" dirty="0" smtClean="0"/>
              <a:t>.</a:t>
            </a:r>
          </a:p>
          <a:p>
            <a:pPr algn="ctr">
              <a:buNone/>
            </a:pPr>
            <a:endParaRPr lang="en-GB" i="1" dirty="0" smtClean="0"/>
          </a:p>
          <a:p>
            <a:pPr algn="ctr">
              <a:buNone/>
            </a:pPr>
            <a:r>
              <a:rPr lang="en-GB" i="1" dirty="0" smtClean="0"/>
              <a:t>Education must therefore provide </a:t>
            </a:r>
          </a:p>
          <a:p>
            <a:pPr algn="ctr">
              <a:buNone/>
            </a:pPr>
            <a:r>
              <a:rPr lang="en-GB" i="1" dirty="0" smtClean="0"/>
              <a:t>a broad awareness of the </a:t>
            </a:r>
            <a:r>
              <a:rPr lang="en-GB" i="1" dirty="0" smtClean="0"/>
              <a:t>interconnections in </a:t>
            </a:r>
            <a:r>
              <a:rPr lang="en-GB" i="1" dirty="0" smtClean="0"/>
              <a:t>nature </a:t>
            </a:r>
            <a:endParaRPr lang="en-GB" i="1" dirty="0" smtClean="0"/>
          </a:p>
          <a:p>
            <a:pPr algn="ctr">
              <a:buNone/>
            </a:pPr>
            <a:r>
              <a:rPr lang="en-GB" i="1" dirty="0" smtClean="0"/>
              <a:t>and </a:t>
            </a:r>
            <a:r>
              <a:rPr lang="en-GB" i="1" dirty="0" smtClean="0"/>
              <a:t>of the </a:t>
            </a:r>
            <a:r>
              <a:rPr lang="en-GB" i="1" dirty="0" smtClean="0"/>
              <a:t>interplay </a:t>
            </a:r>
          </a:p>
          <a:p>
            <a:pPr algn="ctr">
              <a:buNone/>
            </a:pPr>
            <a:r>
              <a:rPr lang="en-GB" i="1" dirty="0" smtClean="0"/>
              <a:t>between </a:t>
            </a:r>
            <a:r>
              <a:rPr lang="en-GB" i="1" dirty="0" smtClean="0"/>
              <a:t>humans and </a:t>
            </a:r>
            <a:r>
              <a:rPr lang="en-GB" i="1" dirty="0" smtClean="0"/>
              <a:t>their </a:t>
            </a:r>
            <a:r>
              <a:rPr lang="en-GB" i="1" dirty="0" smtClean="0"/>
              <a:t>habitat.</a:t>
            </a:r>
            <a:endParaRPr lang="en-GB" dirty="0" smtClean="0"/>
          </a:p>
          <a:p>
            <a:endParaRPr lang="nb-N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b="1" i="1" dirty="0" smtClean="0"/>
              <a:t>The integrated human being</a:t>
            </a:r>
            <a:endParaRPr lang="en-GB" dirty="0"/>
          </a:p>
        </p:txBody>
      </p:sp>
      <p:sp>
        <p:nvSpPr>
          <p:cNvPr id="3" name="Plassholder for innhold 2"/>
          <p:cNvSpPr>
            <a:spLocks noGrp="1"/>
          </p:cNvSpPr>
          <p:nvPr>
            <p:ph idx="1"/>
          </p:nvPr>
        </p:nvSpPr>
        <p:spPr/>
        <p:txBody>
          <a:bodyPr>
            <a:noAutofit/>
          </a:bodyPr>
          <a:lstStyle/>
          <a:p>
            <a:pPr algn="ctr">
              <a:buNone/>
            </a:pPr>
            <a:r>
              <a:rPr lang="en-US" sz="2000" i="1" dirty="0"/>
              <a:t>Education shall inspire </a:t>
            </a:r>
            <a:r>
              <a:rPr lang="en-US" sz="2000" i="1" dirty="0" smtClean="0"/>
              <a:t>an </a:t>
            </a:r>
            <a:r>
              <a:rPr lang="en-US" sz="2000" i="1" dirty="0" smtClean="0"/>
              <a:t>integrated development </a:t>
            </a:r>
            <a:r>
              <a:rPr lang="en-US" sz="2000" i="1" dirty="0"/>
              <a:t>of the skills </a:t>
            </a:r>
            <a:endParaRPr lang="en-US" sz="2000" i="1" dirty="0" smtClean="0"/>
          </a:p>
          <a:p>
            <a:pPr algn="ctr">
              <a:buNone/>
            </a:pPr>
            <a:r>
              <a:rPr lang="en-US" sz="2000" i="1" dirty="0" smtClean="0"/>
              <a:t>and qualities </a:t>
            </a:r>
            <a:r>
              <a:rPr lang="en-US" sz="2000" i="1" dirty="0"/>
              <a:t>that allow one to </a:t>
            </a:r>
            <a:r>
              <a:rPr lang="en-US" sz="2000" i="1" dirty="0" smtClean="0"/>
              <a:t>behave morally</a:t>
            </a:r>
            <a:r>
              <a:rPr lang="en-US" sz="2000" i="1" dirty="0"/>
              <a:t>, </a:t>
            </a:r>
            <a:endParaRPr lang="en-US" sz="2000" i="1" dirty="0" smtClean="0"/>
          </a:p>
          <a:p>
            <a:pPr algn="ctr">
              <a:buNone/>
            </a:pPr>
            <a:r>
              <a:rPr lang="en-US" sz="2000" i="1" dirty="0" smtClean="0"/>
              <a:t>to </a:t>
            </a:r>
            <a:r>
              <a:rPr lang="en-US" sz="2000" i="1" dirty="0"/>
              <a:t>create and to act, and </a:t>
            </a:r>
            <a:r>
              <a:rPr lang="en-US" sz="2000" i="1" dirty="0" smtClean="0"/>
              <a:t>to work </a:t>
            </a:r>
            <a:r>
              <a:rPr lang="en-US" sz="2000" i="1" dirty="0"/>
              <a:t>together </a:t>
            </a:r>
            <a:endParaRPr lang="en-US" sz="2000" i="1" dirty="0" smtClean="0"/>
          </a:p>
          <a:p>
            <a:pPr algn="ctr">
              <a:buNone/>
            </a:pPr>
            <a:r>
              <a:rPr lang="en-US" sz="2000" i="1" dirty="0" smtClean="0"/>
              <a:t>and </a:t>
            </a:r>
            <a:r>
              <a:rPr lang="en-US" sz="2000" i="1" dirty="0"/>
              <a:t>in harmony </a:t>
            </a:r>
            <a:r>
              <a:rPr lang="en-US" sz="2000" i="1" dirty="0" smtClean="0"/>
              <a:t>with nature</a:t>
            </a:r>
            <a:r>
              <a:rPr lang="en-US" sz="2000" i="1" dirty="0"/>
              <a:t>. </a:t>
            </a:r>
            <a:endParaRPr lang="en-US" sz="2000" i="1" dirty="0" smtClean="0"/>
          </a:p>
          <a:p>
            <a:pPr algn="ctr">
              <a:buNone/>
            </a:pPr>
            <a:endParaRPr lang="en-US" sz="2000" i="1" dirty="0" smtClean="0"/>
          </a:p>
          <a:p>
            <a:pPr algn="ctr">
              <a:buNone/>
            </a:pPr>
            <a:r>
              <a:rPr lang="en-US" sz="2000" i="1" dirty="0" smtClean="0"/>
              <a:t>Education </a:t>
            </a:r>
            <a:r>
              <a:rPr lang="en-US" sz="2000" i="1" dirty="0"/>
              <a:t>shall contribute </a:t>
            </a:r>
            <a:r>
              <a:rPr lang="en-US" sz="2000" i="1" dirty="0" smtClean="0"/>
              <a:t>to building </a:t>
            </a:r>
            <a:r>
              <a:rPr lang="en-US" sz="2000" i="1" dirty="0"/>
              <a:t>character </a:t>
            </a:r>
            <a:endParaRPr lang="en-US" sz="2000" i="1" dirty="0" smtClean="0"/>
          </a:p>
          <a:p>
            <a:pPr algn="ctr">
              <a:buNone/>
            </a:pPr>
            <a:r>
              <a:rPr lang="en-US" sz="2000" i="1" dirty="0" smtClean="0"/>
              <a:t>which </a:t>
            </a:r>
            <a:r>
              <a:rPr lang="en-US" sz="2000" i="1" dirty="0"/>
              <a:t>will </a:t>
            </a:r>
            <a:r>
              <a:rPr lang="en-US" sz="2000" i="1" dirty="0" smtClean="0"/>
              <a:t>give the </a:t>
            </a:r>
            <a:r>
              <a:rPr lang="en-US" sz="2000" i="1" dirty="0"/>
              <a:t>individual the strength </a:t>
            </a:r>
            <a:endParaRPr lang="en-US" sz="2000" i="1" dirty="0" smtClean="0"/>
          </a:p>
          <a:p>
            <a:pPr algn="ctr">
              <a:buNone/>
            </a:pPr>
            <a:r>
              <a:rPr lang="en-US" sz="2000" i="1" dirty="0" smtClean="0"/>
              <a:t>to take responsibility </a:t>
            </a:r>
            <a:r>
              <a:rPr lang="en-US" sz="2000" i="1" dirty="0"/>
              <a:t>for his or her life, </a:t>
            </a:r>
            <a:endParaRPr lang="en-US" sz="2000" i="1" dirty="0" smtClean="0"/>
          </a:p>
          <a:p>
            <a:pPr algn="ctr">
              <a:buNone/>
            </a:pPr>
            <a:r>
              <a:rPr lang="en-US" sz="2000" i="1" dirty="0"/>
              <a:t>t</a:t>
            </a:r>
            <a:r>
              <a:rPr lang="en-US" sz="2000" i="1" dirty="0" smtClean="0"/>
              <a:t>o make </a:t>
            </a:r>
            <a:r>
              <a:rPr lang="en-US" sz="2000" i="1" dirty="0"/>
              <a:t>a commitment to society, </a:t>
            </a:r>
            <a:endParaRPr lang="en-US" sz="2000" i="1" dirty="0" smtClean="0"/>
          </a:p>
          <a:p>
            <a:pPr algn="ctr">
              <a:buNone/>
            </a:pPr>
            <a:r>
              <a:rPr lang="en-US" sz="2000" i="1" dirty="0" smtClean="0"/>
              <a:t>and to </a:t>
            </a:r>
            <a:r>
              <a:rPr lang="en-US" sz="2000" i="1" dirty="0"/>
              <a:t>care for the environment.</a:t>
            </a:r>
            <a:endParaRPr lang="nb-NO"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9600" dirty="0" smtClean="0"/>
              <a:t>Aims…</a:t>
            </a:r>
            <a:endParaRPr lang="nb-NO" sz="9600" dirty="0"/>
          </a:p>
        </p:txBody>
      </p:sp>
      <p:sp>
        <p:nvSpPr>
          <p:cNvPr id="3" name="Plassholder for innhold 2"/>
          <p:cNvSpPr>
            <a:spLocks noGrp="1"/>
          </p:cNvSpPr>
          <p:nvPr>
            <p:ph idx="1"/>
          </p:nvPr>
        </p:nvSpPr>
        <p:spPr/>
        <p:txBody>
          <a:bodyPr/>
          <a:lstStyle/>
          <a:p>
            <a:pPr>
              <a:buNone/>
            </a:pPr>
            <a:r>
              <a:rPr lang="en-US" i="1" dirty="0" smtClean="0"/>
              <a:t>	</a:t>
            </a:r>
            <a:r>
              <a:rPr lang="en-US" sz="4400" i="1" dirty="0" smtClean="0"/>
              <a:t>in </a:t>
            </a:r>
            <a:r>
              <a:rPr lang="en-US" sz="4400" i="1" dirty="0"/>
              <a:t>this connection </a:t>
            </a:r>
            <a:r>
              <a:rPr lang="en-US" sz="4400" i="1" dirty="0" smtClean="0"/>
              <a:t>are:</a:t>
            </a:r>
            <a:endParaRPr lang="en-US" sz="4400" i="1" dirty="0"/>
          </a:p>
          <a:p>
            <a:pPr>
              <a:buNone/>
            </a:pPr>
            <a:r>
              <a:rPr lang="en-US" sz="4400" i="1" dirty="0" smtClean="0"/>
              <a:t>		a</a:t>
            </a:r>
            <a:r>
              <a:rPr lang="en-US" sz="4400" i="1" dirty="0"/>
              <a:t>) something to work towards</a:t>
            </a:r>
          </a:p>
          <a:p>
            <a:pPr>
              <a:buNone/>
            </a:pPr>
            <a:r>
              <a:rPr lang="en-US" sz="4400" i="1" dirty="0" smtClean="0"/>
              <a:t>		b</a:t>
            </a:r>
            <a:r>
              <a:rPr lang="en-US" sz="4400" i="1" dirty="0"/>
              <a:t>) something one can </a:t>
            </a:r>
            <a:r>
              <a:rPr lang="en-US" sz="4400" i="1" dirty="0" smtClean="0"/>
              <a:t>know</a:t>
            </a:r>
          </a:p>
          <a:p>
            <a:pPr>
              <a:buNone/>
            </a:pPr>
            <a:r>
              <a:rPr lang="en-US" sz="4400" i="1" dirty="0" smtClean="0"/>
              <a:t>	whether </a:t>
            </a:r>
            <a:r>
              <a:rPr lang="en-US" sz="4400" i="1" dirty="0"/>
              <a:t>one approaches or not.</a:t>
            </a:r>
            <a:endParaRPr lang="nb-NO" sz="4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The ultimate aim</a:t>
            </a:r>
            <a:endParaRPr lang="en-GB" dirty="0"/>
          </a:p>
        </p:txBody>
      </p:sp>
      <p:sp>
        <p:nvSpPr>
          <p:cNvPr id="4" name="Plassholder for innhold 3"/>
          <p:cNvSpPr>
            <a:spLocks noGrp="1"/>
          </p:cNvSpPr>
          <p:nvPr>
            <p:ph idx="1"/>
          </p:nvPr>
        </p:nvSpPr>
        <p:spPr/>
        <p:txBody>
          <a:bodyPr>
            <a:normAutofit/>
          </a:bodyPr>
          <a:lstStyle/>
          <a:p>
            <a:pPr>
              <a:buNone/>
            </a:pPr>
            <a:endParaRPr lang="en-GB" i="1" dirty="0" smtClean="0"/>
          </a:p>
          <a:p>
            <a:pPr algn="ctr">
              <a:buNone/>
            </a:pPr>
            <a:r>
              <a:rPr lang="en-GB" i="1" dirty="0" smtClean="0"/>
              <a:t>The </a:t>
            </a:r>
            <a:r>
              <a:rPr lang="en-GB" i="1" dirty="0" smtClean="0"/>
              <a:t>ultimate aim of </a:t>
            </a:r>
            <a:r>
              <a:rPr lang="en-GB" i="1" dirty="0" smtClean="0"/>
              <a:t>education </a:t>
            </a:r>
          </a:p>
          <a:p>
            <a:pPr algn="ctr">
              <a:buNone/>
            </a:pPr>
            <a:r>
              <a:rPr lang="en-GB" i="1" dirty="0" smtClean="0"/>
              <a:t>is </a:t>
            </a:r>
            <a:r>
              <a:rPr lang="en-GB" i="1" dirty="0" smtClean="0"/>
              <a:t>to inspire </a:t>
            </a:r>
            <a:r>
              <a:rPr lang="en-GB" i="1" dirty="0" smtClean="0"/>
              <a:t>individuals </a:t>
            </a:r>
          </a:p>
          <a:p>
            <a:pPr algn="ctr">
              <a:buNone/>
            </a:pPr>
            <a:r>
              <a:rPr lang="en-GB" i="1" dirty="0" smtClean="0"/>
              <a:t>to </a:t>
            </a:r>
            <a:r>
              <a:rPr lang="en-GB" i="1" dirty="0" smtClean="0"/>
              <a:t>realize </a:t>
            </a:r>
            <a:r>
              <a:rPr lang="en-GB" i="1" dirty="0" smtClean="0"/>
              <a:t>their potential </a:t>
            </a:r>
          </a:p>
          <a:p>
            <a:pPr algn="ctr">
              <a:buNone/>
            </a:pPr>
            <a:r>
              <a:rPr lang="en-GB" i="1" dirty="0" smtClean="0"/>
              <a:t>in </a:t>
            </a:r>
            <a:r>
              <a:rPr lang="en-GB" i="1" dirty="0" smtClean="0"/>
              <a:t>ways that </a:t>
            </a:r>
            <a:r>
              <a:rPr lang="en-GB" i="1" dirty="0" smtClean="0"/>
              <a:t>serve </a:t>
            </a:r>
            <a:r>
              <a:rPr lang="en-GB" i="1" dirty="0" smtClean="0"/>
              <a:t>the common good; </a:t>
            </a:r>
          </a:p>
          <a:p>
            <a:pPr algn="ctr">
              <a:buNone/>
            </a:pPr>
            <a:r>
              <a:rPr lang="en-GB" i="1" dirty="0" smtClean="0"/>
              <a:t>to nurture humaneness </a:t>
            </a:r>
            <a:endParaRPr lang="en-GB" i="1" dirty="0" smtClean="0"/>
          </a:p>
          <a:p>
            <a:pPr algn="ctr">
              <a:buNone/>
            </a:pPr>
            <a:r>
              <a:rPr lang="en-GB" i="1" dirty="0" smtClean="0"/>
              <a:t>in a </a:t>
            </a:r>
            <a:r>
              <a:rPr lang="en-GB" i="1" dirty="0" smtClean="0"/>
              <a:t>society in development.</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r>
              <a:rPr lang="en-US" i="1" dirty="0" smtClean="0"/>
              <a:t>The aim of education is…</a:t>
            </a:r>
            <a:endParaRPr lang="nb-NO" dirty="0"/>
          </a:p>
        </p:txBody>
      </p:sp>
      <p:sp>
        <p:nvSpPr>
          <p:cNvPr id="4" name="Plassholder for innhold 3"/>
          <p:cNvSpPr>
            <a:spLocks noGrp="1"/>
          </p:cNvSpPr>
          <p:nvPr>
            <p:ph idx="1"/>
          </p:nvPr>
        </p:nvSpPr>
        <p:spPr/>
        <p:txBody>
          <a:bodyPr/>
          <a:lstStyle/>
          <a:p>
            <a:pPr>
              <a:buNone/>
            </a:pPr>
            <a:endParaRPr lang="en-US" i="1" dirty="0" smtClean="0"/>
          </a:p>
          <a:p>
            <a:pPr>
              <a:buNone/>
            </a:pPr>
            <a:r>
              <a:rPr lang="en-US" i="1" dirty="0" smtClean="0"/>
              <a:t>	</a:t>
            </a:r>
            <a:r>
              <a:rPr lang="en-GB" i="1" dirty="0" smtClean="0"/>
              <a:t>… to expand the individual's capacity to perceive 	and to participate, to experience, to empathize and to excel</a:t>
            </a:r>
          </a:p>
          <a:p>
            <a:pPr>
              <a:buNone/>
            </a:pPr>
            <a:endParaRPr lang="nb-NO" i="1" dirty="0" smtClean="0"/>
          </a:p>
          <a:p>
            <a:pPr>
              <a:buNone/>
            </a:pPr>
            <a:endParaRPr lang="nb-NO" i="1" dirty="0"/>
          </a:p>
          <a:p>
            <a:pPr>
              <a:buNone/>
            </a:pPr>
            <a:r>
              <a:rPr lang="nb-NO" i="1" dirty="0" smtClean="0"/>
              <a:t>…</a:t>
            </a:r>
            <a:r>
              <a:rPr lang="nb-NO" dirty="0" smtClean="0"/>
              <a:t> </a:t>
            </a:r>
            <a:r>
              <a:rPr lang="nb-NO" sz="2000" dirty="0" smtClean="0"/>
              <a:t>å utvide den enkeltes evne til å oppfatte og å delta, å oppleve, til innlevelse og å utmerke seg</a:t>
            </a:r>
            <a:endParaRPr lang="nb-NO" sz="20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b="1" i="1" dirty="0" smtClean="0"/>
              <a:t>The spiritual human being</a:t>
            </a:r>
            <a:endParaRPr lang="en-GB" dirty="0"/>
          </a:p>
        </p:txBody>
      </p:sp>
      <p:sp>
        <p:nvSpPr>
          <p:cNvPr id="3" name="Plassholder for innhold 2"/>
          <p:cNvSpPr>
            <a:spLocks noGrp="1"/>
          </p:cNvSpPr>
          <p:nvPr>
            <p:ph idx="1"/>
          </p:nvPr>
        </p:nvSpPr>
        <p:spPr/>
        <p:txBody>
          <a:bodyPr>
            <a:normAutofit/>
          </a:bodyPr>
          <a:lstStyle/>
          <a:p>
            <a:r>
              <a:rPr lang="en-GB" i="1" dirty="0" smtClean="0"/>
              <a:t>Education must be based on the view that all persons are created equal and that human dignity is inviolable. </a:t>
            </a:r>
          </a:p>
          <a:p>
            <a:r>
              <a:rPr lang="en-GB" i="1" dirty="0" smtClean="0"/>
              <a:t>It should confirm the belief that everyone is unique, that each can nourish his own growth</a:t>
            </a:r>
          </a:p>
          <a:p>
            <a:pPr>
              <a:buNone/>
            </a:pPr>
            <a:r>
              <a:rPr lang="en-GB" i="1" dirty="0" smtClean="0"/>
              <a:t>	and that individual distinctions enrich and enliven our world.</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7"/>
          <p:cNvSpPr>
            <a:spLocks noGrp="1"/>
          </p:cNvSpPr>
          <p:nvPr>
            <p:ph type="title"/>
          </p:nvPr>
        </p:nvSpPr>
        <p:spPr/>
        <p:txBody>
          <a:bodyPr/>
          <a:lstStyle/>
          <a:p>
            <a:r>
              <a:rPr lang="en-GB" dirty="0" smtClean="0"/>
              <a:t>Values</a:t>
            </a:r>
            <a:endParaRPr lang="en-GB" dirty="0"/>
          </a:p>
        </p:txBody>
      </p:sp>
      <p:sp>
        <p:nvSpPr>
          <p:cNvPr id="10" name="Plassholder for innhold 9"/>
          <p:cNvSpPr>
            <a:spLocks noGrp="1"/>
          </p:cNvSpPr>
          <p:nvPr>
            <p:ph idx="1"/>
          </p:nvPr>
        </p:nvSpPr>
        <p:spPr/>
        <p:txBody>
          <a:bodyPr>
            <a:normAutofit/>
          </a:bodyPr>
          <a:lstStyle/>
          <a:p>
            <a:r>
              <a:rPr lang="en-GB" i="1" dirty="0" smtClean="0"/>
              <a:t>Education shall be based on fundamental</a:t>
            </a:r>
          </a:p>
          <a:p>
            <a:pPr>
              <a:buNone/>
            </a:pPr>
            <a:r>
              <a:rPr lang="en-GB" i="1" dirty="0" smtClean="0"/>
              <a:t>	Christian and humanistic values. </a:t>
            </a:r>
          </a:p>
          <a:p>
            <a:pPr>
              <a:buNone/>
            </a:pPr>
            <a:endParaRPr lang="en-GB" i="1" dirty="0" smtClean="0"/>
          </a:p>
          <a:p>
            <a:r>
              <a:rPr lang="en-GB" i="1" dirty="0" smtClean="0"/>
              <a:t>It should uphold and renew our cultural heritage to provide perspective and guidance for the future.</a:t>
            </a:r>
            <a:endParaRPr lang="en-GB" dirty="0" smtClean="0"/>
          </a:p>
          <a:p>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Individuals 1</a:t>
            </a:r>
            <a:endParaRPr lang="en-GB" dirty="0"/>
          </a:p>
        </p:txBody>
      </p:sp>
      <p:sp>
        <p:nvSpPr>
          <p:cNvPr id="3" name="Plassholder for innhold 2"/>
          <p:cNvSpPr>
            <a:spLocks noGrp="1"/>
          </p:cNvSpPr>
          <p:nvPr>
            <p:ph idx="1"/>
          </p:nvPr>
        </p:nvSpPr>
        <p:spPr/>
        <p:txBody>
          <a:bodyPr/>
          <a:lstStyle/>
          <a:p>
            <a:r>
              <a:rPr lang="en-GB" i="1" dirty="0" smtClean="0"/>
              <a:t>Education should view individuals as moral beings, accountable for their decisions and responsible for their actions; </a:t>
            </a:r>
          </a:p>
          <a:p>
            <a:pPr>
              <a:buNone/>
            </a:pPr>
            <a:endParaRPr lang="en-GB" i="1" dirty="0" smtClean="0"/>
          </a:p>
          <a:p>
            <a:pPr>
              <a:buNone/>
            </a:pPr>
            <a:r>
              <a:rPr lang="en-GB" i="1" dirty="0" smtClean="0"/>
              <a:t>... with the ability to seek what is true and to do what is right.</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lassholder for tekst 8"/>
          <p:cNvSpPr>
            <a:spLocks noGrp="1"/>
          </p:cNvSpPr>
          <p:nvPr>
            <p:ph type="body" sz="half" idx="4294967295"/>
          </p:nvPr>
        </p:nvSpPr>
        <p:spPr>
          <a:xfrm>
            <a:off x="1187624" y="980728"/>
            <a:ext cx="7056784" cy="3816424"/>
          </a:xfrm>
        </p:spPr>
        <p:txBody>
          <a:bodyPr>
            <a:normAutofit/>
          </a:bodyPr>
          <a:lstStyle/>
          <a:p>
            <a:pPr marL="0" indent="0" algn="ctr">
              <a:buNone/>
            </a:pPr>
            <a:r>
              <a:rPr lang="en-GB" i="1" dirty="0" smtClean="0"/>
              <a:t>Education must convey knowledge about, and foster equal worth and </a:t>
            </a:r>
            <a:r>
              <a:rPr lang="en-GB" i="1" dirty="0" smtClean="0"/>
              <a:t>solidarity</a:t>
            </a:r>
          </a:p>
          <a:p>
            <a:pPr marL="0" indent="0" algn="ctr">
              <a:buNone/>
            </a:pPr>
            <a:r>
              <a:rPr lang="en-GB" i="1" dirty="0" smtClean="0"/>
              <a:t>for </a:t>
            </a:r>
            <a:r>
              <a:rPr lang="en-GB" i="1" dirty="0" smtClean="0"/>
              <a:t>those whose skills differ </a:t>
            </a:r>
            <a:endParaRPr lang="en-GB" i="1" dirty="0" smtClean="0"/>
          </a:p>
          <a:p>
            <a:pPr marL="0" indent="0" algn="ctr">
              <a:buNone/>
            </a:pPr>
            <a:r>
              <a:rPr lang="en-GB" i="1" dirty="0" smtClean="0"/>
              <a:t>from the </a:t>
            </a:r>
            <a:r>
              <a:rPr lang="en-GB" i="1" dirty="0" smtClean="0"/>
              <a:t>majority.</a:t>
            </a:r>
            <a:endParaRPr lang="en-GB" dirty="0" smtClean="0"/>
          </a:p>
          <a:p>
            <a:pPr marL="0" indent="0">
              <a:buNone/>
            </a:pPr>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en-GB" b="1" i="1" dirty="0" smtClean="0"/>
              <a:t>The creative human being</a:t>
            </a:r>
            <a:endParaRPr lang="en-GB" dirty="0"/>
          </a:p>
        </p:txBody>
      </p:sp>
      <p:sp>
        <p:nvSpPr>
          <p:cNvPr id="2" name="Plassholder for innhold 1"/>
          <p:cNvSpPr>
            <a:spLocks noGrp="1"/>
          </p:cNvSpPr>
          <p:nvPr>
            <p:ph idx="1"/>
          </p:nvPr>
        </p:nvSpPr>
        <p:spPr/>
        <p:txBody>
          <a:bodyPr/>
          <a:lstStyle/>
          <a:p>
            <a:endParaRPr lang="nb-NO"/>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1174</Words>
  <Application>Microsoft Office PowerPoint</Application>
  <PresentationFormat>Skjermfremvisning (4:3)</PresentationFormat>
  <Paragraphs>217</Paragraphs>
  <Slides>30</Slides>
  <Notes>30</Notes>
  <HiddenSlides>0</HiddenSlides>
  <MMClips>0</MMClips>
  <ScaleCrop>false</ScaleCrop>
  <HeadingPairs>
    <vt:vector size="4" baseType="variant">
      <vt:variant>
        <vt:lpstr>Tema</vt:lpstr>
      </vt:variant>
      <vt:variant>
        <vt:i4>1</vt:i4>
      </vt:variant>
      <vt:variant>
        <vt:lpstr>Lysbildetitler</vt:lpstr>
      </vt:variant>
      <vt:variant>
        <vt:i4>30</vt:i4>
      </vt:variant>
    </vt:vector>
  </HeadingPairs>
  <TitlesOfParts>
    <vt:vector size="31" baseType="lpstr">
      <vt:lpstr>Office-tema</vt:lpstr>
      <vt:lpstr> CORE CURRICULUM</vt:lpstr>
      <vt:lpstr>PRIMARY AND LOWER SECONDARY EDUCATION ACT</vt:lpstr>
      <vt:lpstr>Aims…</vt:lpstr>
      <vt:lpstr>The aim of education is…</vt:lpstr>
      <vt:lpstr>The spiritual human being</vt:lpstr>
      <vt:lpstr>Values</vt:lpstr>
      <vt:lpstr>Individuals 1</vt:lpstr>
      <vt:lpstr>PowerPoint-presentasjon</vt:lpstr>
      <vt:lpstr>The creative human being</vt:lpstr>
      <vt:lpstr>Individuals 2</vt:lpstr>
      <vt:lpstr>Creativity 1</vt:lpstr>
      <vt:lpstr>Creativity 2</vt:lpstr>
      <vt:lpstr>Creativity 3</vt:lpstr>
      <vt:lpstr>The working human being</vt:lpstr>
      <vt:lpstr>Working 1</vt:lpstr>
      <vt:lpstr>Working 2</vt:lpstr>
      <vt:lpstr>Working 3</vt:lpstr>
      <vt:lpstr>Working 4</vt:lpstr>
      <vt:lpstr>Working 5</vt:lpstr>
      <vt:lpstr>Learners</vt:lpstr>
      <vt:lpstr>The liberally-educated human being</vt:lpstr>
      <vt:lpstr>Culture</vt:lpstr>
      <vt:lpstr>The social human being</vt:lpstr>
      <vt:lpstr>Duties and responsibilities</vt:lpstr>
      <vt:lpstr>Personal qualities</vt:lpstr>
      <vt:lpstr>Parents responsibility</vt:lpstr>
      <vt:lpstr>The environmentally-aware human being</vt:lpstr>
      <vt:lpstr>Sustainable development</vt:lpstr>
      <vt:lpstr>The integrated human being</vt:lpstr>
      <vt:lpstr>The ultimate aim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CURRICULUM</dc:title>
  <dc:creator>Arnstein</dc:creator>
  <cp:lastModifiedBy>Brukere</cp:lastModifiedBy>
  <cp:revision>21</cp:revision>
  <dcterms:created xsi:type="dcterms:W3CDTF">2012-05-13T10:25:31Z</dcterms:created>
  <dcterms:modified xsi:type="dcterms:W3CDTF">2012-09-03T06:49:47Z</dcterms:modified>
</cp:coreProperties>
</file>