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6B9D-1BA4-4F44-9AD7-E3170EB16A3C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68F0-3776-4888-9E49-371FE5CDE0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94B3-855F-4FAB-B68B-78B39A5F5B57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5D5D-081D-4E3B-9530-442FED33A4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925E-0867-46FC-BF62-D48E825DB521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4848-BC65-407D-BDEC-A0B62F7B05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6AB3-0EBD-4D4A-B0C8-311D52084534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9C45-2DAD-432B-A98D-5266248AA8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8EE9-F220-4F9A-BD83-DA7A77770605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057D-0282-4F8E-B3DA-544F1C7DCE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F606-771A-4CFA-A6E7-AEC61A66CD3F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37B4-6B11-4236-A0F8-C366EC2B13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F332-C5CC-4FA3-A119-B6AC5B61CED7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D63D-1146-4AD7-B8D5-DE95E8A54F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6D4D-3A4F-4AB7-83FA-4540E52CB671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4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B269-FC79-4CCB-B0CC-9F6A0D6172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3146-B46E-4545-BD5F-B03BE2D3BD52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0534-BF3F-4D25-9541-41F8FCDE00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1F57-E4DC-4169-864C-C24D4F98B89C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550B-06A0-4A05-BC57-D7717DAC15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schneiden und abrunde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winkliges Dreiec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AA98-5782-4105-BA38-3D6995388A08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14501-6631-4C78-856C-D122596B9C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elplatzhalt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E1C0DB-7726-4DF3-B3BE-842C8224E7D7}" type="datetimeFigureOut">
              <a:rPr lang="de-DE"/>
              <a:pPr>
                <a:defRPr/>
              </a:pPr>
              <a:t>25.09.2012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12CA2D-BC9B-4912-A5D9-62AE633AC3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3" name="Gruppieren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3521" y="2060566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Grundschule </a:t>
            </a:r>
            <a:r>
              <a:rPr lang="de-DE" dirty="0" err="1" smtClean="0"/>
              <a:t>Baiersdorf</a:t>
            </a:r>
            <a:endParaRPr lang="de-DE" dirty="0"/>
          </a:p>
        </p:txBody>
      </p:sp>
      <p:pic>
        <p:nvPicPr>
          <p:cNvPr id="5123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Grafik 9" descr="Luftballons 29.Mai 09 0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85725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Grafik 10" descr="Luftballons 29.Mai 09 01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85725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Grafik 12" descr="MK0708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862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Grafik 13" descr="blumentoepfe im schne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3857625"/>
            <a:ext cx="21637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851648" cy="1200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de-DE" dirty="0"/>
          </a:p>
        </p:txBody>
      </p:sp>
      <p:pic>
        <p:nvPicPr>
          <p:cNvPr id="14339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tertitel 2"/>
          <p:cNvSpPr txBox="1">
            <a:spLocks/>
          </p:cNvSpPr>
          <p:nvPr/>
        </p:nvSpPr>
        <p:spPr bwMode="auto">
          <a:xfrm>
            <a:off x="6072188" y="5500688"/>
            <a:ext cx="2928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>
                <a:latin typeface="+mn-lt"/>
              </a:rPr>
              <a:t>Christmas </a:t>
            </a:r>
            <a:r>
              <a:rPr lang="de-DE" sz="2000" dirty="0" err="1">
                <a:latin typeface="+mn-lt"/>
              </a:rPr>
              <a:t>parcels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for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children</a:t>
            </a:r>
            <a:r>
              <a:rPr lang="de-DE" sz="2000" dirty="0">
                <a:latin typeface="+mn-lt"/>
              </a:rPr>
              <a:t> in </a:t>
            </a:r>
            <a:r>
              <a:rPr lang="de-DE" sz="2000" dirty="0" err="1">
                <a:latin typeface="+mn-lt"/>
              </a:rPr>
              <a:t>eastern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europe</a:t>
            </a:r>
            <a:endParaRPr lang="de-DE" sz="2000" dirty="0">
              <a:latin typeface="+mn-lt"/>
            </a:endParaRPr>
          </a:p>
        </p:txBody>
      </p:sp>
      <p:pic>
        <p:nvPicPr>
          <p:cNvPr id="7" name="Grafik 6" descr="100_45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357438"/>
            <a:ext cx="26336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Weihnachtspaeckchenaktion20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2143125"/>
            <a:ext cx="1079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Weihnachtspaeckchenaktion2009 02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64331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BG09_Weihnachtspaeckchenaktion2009 00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2500313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Untertitel 2"/>
          <p:cNvSpPr txBox="1">
            <a:spLocks/>
          </p:cNvSpPr>
          <p:nvPr/>
        </p:nvSpPr>
        <p:spPr bwMode="auto">
          <a:xfrm>
            <a:off x="285750" y="4071938"/>
            <a:ext cx="29289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 err="1">
                <a:latin typeface="+mn-lt"/>
              </a:rPr>
              <a:t>pupils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are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baking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biscuits</a:t>
            </a:r>
            <a:r>
              <a:rPr lang="de-DE" sz="2000" dirty="0">
                <a:latin typeface="+mn-lt"/>
              </a:rPr>
              <a:t/>
            </a:r>
            <a:br>
              <a:rPr lang="de-DE" sz="2000" dirty="0">
                <a:latin typeface="+mn-lt"/>
              </a:rPr>
            </a:br>
            <a:r>
              <a:rPr lang="de-DE" sz="2000" dirty="0" err="1">
                <a:latin typeface="+mn-lt"/>
              </a:rPr>
              <a:t>at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the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old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peole‘s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home</a:t>
            </a:r>
            <a:endParaRPr lang="de-DE" sz="2000" dirty="0">
              <a:latin typeface="+mn-lt"/>
            </a:endParaRPr>
          </a:p>
        </p:txBody>
      </p:sp>
      <p:pic>
        <p:nvPicPr>
          <p:cNvPr id="12" name="Grafik 11" descr="MK 080711 Afrikalauf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2357438"/>
            <a:ext cx="228441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Untertitel 2"/>
          <p:cNvSpPr txBox="1">
            <a:spLocks/>
          </p:cNvSpPr>
          <p:nvPr/>
        </p:nvSpPr>
        <p:spPr bwMode="auto">
          <a:xfrm>
            <a:off x="3286125" y="4071938"/>
            <a:ext cx="26431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>
                <a:latin typeface="+mn-lt"/>
              </a:rPr>
              <a:t>„</a:t>
            </a:r>
            <a:r>
              <a:rPr lang="de-DE" sz="2000" dirty="0" err="1">
                <a:latin typeface="+mn-lt"/>
              </a:rPr>
              <a:t>miles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for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africa</a:t>
            </a:r>
            <a:r>
              <a:rPr lang="de-DE" sz="2000" dirty="0">
                <a:latin typeface="+mn-lt"/>
              </a:rPr>
              <a:t>“:</a:t>
            </a:r>
            <a:br>
              <a:rPr lang="de-DE" sz="2000" dirty="0">
                <a:latin typeface="+mn-lt"/>
              </a:rPr>
            </a:br>
            <a:r>
              <a:rPr lang="de-DE" sz="2000" dirty="0" err="1">
                <a:latin typeface="+mn-lt"/>
              </a:rPr>
              <a:t>pupils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collected</a:t>
            </a:r>
            <a:r>
              <a:rPr lang="de-DE" sz="2000" dirty="0">
                <a:latin typeface="+mn-lt"/>
              </a:rPr>
              <a:t> 10.000€ </a:t>
            </a: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 err="1">
                <a:latin typeface="+mn-lt"/>
              </a:rPr>
              <a:t>for</a:t>
            </a:r>
            <a:r>
              <a:rPr lang="de-DE" sz="2000" dirty="0">
                <a:latin typeface="+mn-lt"/>
              </a:rPr>
              <a:t> a </a:t>
            </a:r>
            <a:r>
              <a:rPr lang="de-DE" sz="2000" dirty="0" err="1">
                <a:latin typeface="+mn-lt"/>
              </a:rPr>
              <a:t>hospital</a:t>
            </a:r>
            <a:r>
              <a:rPr lang="de-DE" sz="2000" dirty="0">
                <a:latin typeface="+mn-lt"/>
              </a:rPr>
              <a:t> </a:t>
            </a: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>
                <a:latin typeface="+mn-lt"/>
              </a:rPr>
              <a:t>in Burkina Faso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Grafik 11" descr="24.7.09 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928813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2008-11 Gesundheitstag, Einweihg SSH 05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928688"/>
            <a:ext cx="2714625" cy="2035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Grafik 6" descr="Adventsschmuck_Fenst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143250"/>
            <a:ext cx="2286000" cy="171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Grafik 9" descr="Teppich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4214813"/>
            <a:ext cx="1714500" cy="2284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Grafik 10" descr="Schiff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50" y="4643438"/>
            <a:ext cx="2500313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Grafik 13" descr="Schuleinschreibung ´09 0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5" y="1000125"/>
            <a:ext cx="2857500" cy="1401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Grafik 14" descr="MK15129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" y="1309688"/>
            <a:ext cx="1857375" cy="2476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Grafik 17" descr="letzter Schultag 003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" y="4214813"/>
            <a:ext cx="2357438" cy="1768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4143380"/>
            <a:ext cx="7851648" cy="235745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4400" dirty="0" smtClean="0"/>
              <a:t>Johann Amos Comenius, </a:t>
            </a:r>
            <a:br>
              <a:rPr lang="de-DE" sz="4400" dirty="0" smtClean="0"/>
            </a:b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6387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://www.volksschule-volkach.de/COMENIUS/comen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928688"/>
            <a:ext cx="25225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3071810"/>
            <a:ext cx="3500462" cy="18288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        Grundschule </a:t>
            </a:r>
            <a:r>
              <a:rPr lang="de-DE" sz="3200" dirty="0" err="1" smtClean="0"/>
              <a:t>Baiersdorf</a:t>
            </a:r>
            <a:r>
              <a:rPr lang="de-DE" sz="3200" dirty="0" smtClean="0"/>
              <a:t> 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de-DE" sz="2800" smtClean="0"/>
          </a:p>
        </p:txBody>
      </p:sp>
      <p:pic>
        <p:nvPicPr>
          <p:cNvPr id="6148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Grafik 8" descr="europe_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928688"/>
            <a:ext cx="4191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feil nach rechts 13"/>
          <p:cNvSpPr/>
          <p:nvPr/>
        </p:nvSpPr>
        <p:spPr>
          <a:xfrm rot="8513704">
            <a:off x="5492750" y="3309938"/>
            <a:ext cx="1655763" cy="546100"/>
          </a:xfrm>
          <a:prstGeom prst="rightArrow">
            <a:avLst>
              <a:gd name="adj1" fmla="val 50000"/>
              <a:gd name="adj2" fmla="val 1542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851648" cy="1200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Baiersdorf</a:t>
            </a:r>
            <a:endParaRPr lang="de-DE" dirty="0"/>
          </a:p>
        </p:txBody>
      </p:sp>
      <p:sp>
        <p:nvSpPr>
          <p:cNvPr id="5123" name="Untertitel 2"/>
          <p:cNvSpPr>
            <a:spLocks noGrp="1"/>
          </p:cNvSpPr>
          <p:nvPr>
            <p:ph type="subTitle" idx="1"/>
          </p:nvPr>
        </p:nvSpPr>
        <p:spPr>
          <a:xfrm>
            <a:off x="428625" y="3286125"/>
            <a:ext cx="7854950" cy="3286125"/>
          </a:xfrm>
        </p:spPr>
        <p:txBody>
          <a:bodyPr/>
          <a:lstStyle/>
          <a:p>
            <a:pPr marR="0" algn="l" eaLnBrk="1" hangingPunct="1"/>
            <a:endParaRPr lang="de-DE" smtClean="0"/>
          </a:p>
          <a:p>
            <a:pPr marR="0" algn="l" eaLnBrk="1" hangingPunct="1"/>
            <a:endParaRPr lang="de-DE" smtClean="0"/>
          </a:p>
          <a:p>
            <a:pPr marR="0" algn="l" eaLnBrk="1" hangingPunct="1"/>
            <a:r>
              <a:rPr lang="de-DE" smtClean="0"/>
              <a:t>City of the horseradish</a:t>
            </a:r>
          </a:p>
          <a:p>
            <a:pPr marR="0" algn="l" eaLnBrk="1" hangingPunct="1"/>
            <a:endParaRPr lang="de-DE" sz="2000" smtClean="0"/>
          </a:p>
        </p:txBody>
      </p:sp>
      <p:pic>
        <p:nvPicPr>
          <p:cNvPr id="7172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T:\+  B I L D E R\2008-09_Bildersammlung\2009.01 Winter an der GS Bai\2009.01 Wappe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2214563"/>
            <a:ext cx="10715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media.kuechengoetter.de/media/106/12218329987840/meerrettich_g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35756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http://www.baiersdorf.de/startseiteGro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928688"/>
            <a:ext cx="2343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www.lustaufgenuss.de/files/u4200/102_2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3357563"/>
            <a:ext cx="804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www.tj-feinkost24.de/images/product_images/thumbnail_images/koch_-_tafel_meerrettich_-_schar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3857625"/>
            <a:ext cx="952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/>
          </p:cNvSpPr>
          <p:nvPr/>
        </p:nvSpPr>
        <p:spPr bwMode="auto">
          <a:xfrm>
            <a:off x="609600" y="2667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600">
                <a:latin typeface="Calibri" pitchFamily="34" charset="0"/>
              </a:rPr>
              <a:t>7.700 inhabitants</a:t>
            </a:r>
            <a:endParaRPr lang="de-DE" sz="2000">
              <a:latin typeface="Calibri" pitchFamily="34" charset="0"/>
            </a:endParaRPr>
          </a:p>
        </p:txBody>
      </p:sp>
      <p:sp>
        <p:nvSpPr>
          <p:cNvPr id="4" name="Untertitel 2"/>
          <p:cNvSpPr>
            <a:spLocks/>
          </p:cNvSpPr>
          <p:nvPr/>
        </p:nvSpPr>
        <p:spPr bwMode="auto">
          <a:xfrm>
            <a:off x="381000" y="5257800"/>
            <a:ext cx="7854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600">
                <a:latin typeface="Calibri" pitchFamily="34" charset="0"/>
              </a:rPr>
              <a:t>„Grundschule“     	</a:t>
            </a:r>
            <a:r>
              <a:rPr lang="de-DE" sz="2000">
                <a:latin typeface="Calibri" pitchFamily="34" charset="0"/>
              </a:rPr>
              <a:t>primary school, 310 pupils, 6-10 years</a:t>
            </a: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600">
                <a:latin typeface="Calibri" pitchFamily="34" charset="0"/>
              </a:rPr>
              <a:t>„Hauptschule“	</a:t>
            </a:r>
            <a:r>
              <a:rPr lang="de-DE" sz="2000">
                <a:latin typeface="Calibri" pitchFamily="34" charset="0"/>
              </a:rPr>
              <a:t>secondary school, 280 pupils, 10-16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851648" cy="1200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Bavarian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533400" y="3000375"/>
            <a:ext cx="7854950" cy="1981200"/>
          </a:xfrm>
        </p:spPr>
        <p:txBody>
          <a:bodyPr/>
          <a:lstStyle/>
          <a:p>
            <a:pPr marR="0" eaLnBrk="1" hangingPunct="1"/>
            <a:endParaRPr lang="de-DE" smtClean="0"/>
          </a:p>
        </p:txBody>
      </p:sp>
      <p:pic>
        <p:nvPicPr>
          <p:cNvPr id="8196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http://www.schulberatung.bayern.de/imperia/md/content/schulberatung/pdfschw/pdfsw09102/schulsystem_bayern__bersicht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214563"/>
            <a:ext cx="45005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feld 5"/>
          <p:cNvSpPr txBox="1">
            <a:spLocks noChangeArrowheads="1"/>
          </p:cNvSpPr>
          <p:nvPr/>
        </p:nvSpPr>
        <p:spPr bwMode="auto">
          <a:xfrm>
            <a:off x="6500813" y="621506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Quelle: www.schulberatung.bayern.de</a:t>
            </a:r>
          </a:p>
        </p:txBody>
      </p:sp>
      <p:sp>
        <p:nvSpPr>
          <p:cNvPr id="7" name="Pfeil nach rechts 6"/>
          <p:cNvSpPr/>
          <p:nvPr/>
        </p:nvSpPr>
        <p:spPr>
          <a:xfrm rot="16200000">
            <a:off x="3714750" y="5000625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Pfeil nach rechts 7"/>
          <p:cNvSpPr/>
          <p:nvPr/>
        </p:nvSpPr>
        <p:spPr>
          <a:xfrm rot="14073925">
            <a:off x="3294063" y="5146675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18565011">
            <a:off x="4168775" y="5137150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851648" cy="1200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endParaRPr lang="de-DE" dirty="0"/>
          </a:p>
        </p:txBody>
      </p:sp>
      <p:sp>
        <p:nvSpPr>
          <p:cNvPr id="5123" name="Untertitel 2"/>
          <p:cNvSpPr>
            <a:spLocks noGrp="1"/>
          </p:cNvSpPr>
          <p:nvPr>
            <p:ph type="subTitle" idx="1"/>
          </p:nvPr>
        </p:nvSpPr>
        <p:spPr>
          <a:xfrm>
            <a:off x="142875" y="3500438"/>
            <a:ext cx="2428875" cy="714375"/>
          </a:xfrm>
        </p:spPr>
        <p:txBody>
          <a:bodyPr/>
          <a:lstStyle/>
          <a:p>
            <a:pPr marR="0" algn="l" eaLnBrk="1" hangingPunct="1"/>
            <a:r>
              <a:rPr lang="de-DE" sz="1600" smtClean="0"/>
              <a:t>School building (1959): renovated 2005-2007</a:t>
            </a:r>
          </a:p>
        </p:txBody>
      </p:sp>
      <p:pic>
        <p:nvPicPr>
          <p:cNvPr id="9220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IMG_00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857375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Einweihung Sporthalle 22.11.08 0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1857375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ntertitel 2"/>
          <p:cNvSpPr txBox="1">
            <a:spLocks/>
          </p:cNvSpPr>
          <p:nvPr/>
        </p:nvSpPr>
        <p:spPr bwMode="auto">
          <a:xfrm>
            <a:off x="2500313" y="3500438"/>
            <a:ext cx="2428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1600" dirty="0" err="1">
                <a:latin typeface="+mn-lt"/>
              </a:rPr>
              <a:t>sports</a:t>
            </a:r>
            <a:r>
              <a:rPr lang="de-DE" sz="1600" dirty="0">
                <a:latin typeface="+mn-lt"/>
              </a:rPr>
              <a:t> hall: </a:t>
            </a:r>
            <a:r>
              <a:rPr lang="de-DE" sz="1600" dirty="0" err="1">
                <a:latin typeface="+mn-lt"/>
              </a:rPr>
              <a:t>rebuilt</a:t>
            </a:r>
            <a:r>
              <a:rPr lang="de-DE" sz="1600" dirty="0">
                <a:latin typeface="+mn-lt"/>
              </a:rPr>
              <a:t> 2008</a:t>
            </a:r>
          </a:p>
        </p:txBody>
      </p:sp>
      <p:pic>
        <p:nvPicPr>
          <p:cNvPr id="12" name="Grafik 11" descr="Trommelprojekt_1_Montag 009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1857375"/>
            <a:ext cx="39782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Untertitel 2"/>
          <p:cNvSpPr txBox="1">
            <a:spLocks/>
          </p:cNvSpPr>
          <p:nvPr/>
        </p:nvSpPr>
        <p:spPr bwMode="auto">
          <a:xfrm>
            <a:off x="4929188" y="3500438"/>
            <a:ext cx="4000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1600">
                <a:latin typeface="Calibri" pitchFamily="34" charset="0"/>
              </a:rPr>
              <a:t>310 pupils  from 6 to 10 years  in 12 classes</a:t>
            </a:r>
          </a:p>
        </p:txBody>
      </p:sp>
      <p:pic>
        <p:nvPicPr>
          <p:cNvPr id="14" name="Grafik 13" descr="2009_BG_Lehrerfot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286250"/>
            <a:ext cx="2792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Untertitel 2"/>
          <p:cNvSpPr txBox="1">
            <a:spLocks/>
          </p:cNvSpPr>
          <p:nvPr/>
        </p:nvSpPr>
        <p:spPr bwMode="auto">
          <a:xfrm>
            <a:off x="152400" y="6072188"/>
            <a:ext cx="31337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1600">
                <a:latin typeface="Calibri" pitchFamily="34" charset="0"/>
              </a:rPr>
              <a:t>                  22 teachers</a:t>
            </a:r>
            <a:br>
              <a:rPr lang="de-DE" sz="1600">
                <a:latin typeface="Calibri" pitchFamily="34" charset="0"/>
              </a:rPr>
            </a:br>
            <a:r>
              <a:rPr lang="de-DE" sz="1600">
                <a:latin typeface="Calibri" pitchFamily="34" charset="0"/>
              </a:rPr>
              <a:t>(most of them working part time)</a:t>
            </a:r>
          </a:p>
        </p:txBody>
      </p:sp>
      <p:pic>
        <p:nvPicPr>
          <p:cNvPr id="16" name="Grafik 15" descr="200910 HM_Schulze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4286250"/>
            <a:ext cx="134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2009EB_Elternbeira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4286250"/>
            <a:ext cx="2578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Untertitel 2"/>
          <p:cNvSpPr txBox="1">
            <a:spLocks/>
          </p:cNvSpPr>
          <p:nvPr/>
        </p:nvSpPr>
        <p:spPr bwMode="auto">
          <a:xfrm>
            <a:off x="6572250" y="6072188"/>
            <a:ext cx="2928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1600" dirty="0">
                <a:latin typeface="+mn-lt"/>
              </a:rPr>
              <a:t>The </a:t>
            </a:r>
            <a:r>
              <a:rPr lang="de-DE" sz="1600" dirty="0" err="1">
                <a:latin typeface="+mn-lt"/>
              </a:rPr>
              <a:t>parents</a:t>
            </a:r>
            <a:r>
              <a:rPr lang="de-DE" sz="1600" dirty="0">
                <a:latin typeface="+mn-lt"/>
              </a:rPr>
              <a:t>‘ </a:t>
            </a:r>
            <a:r>
              <a:rPr lang="de-DE" sz="1600" dirty="0" err="1">
                <a:latin typeface="+mn-lt"/>
              </a:rPr>
              <a:t>association</a:t>
            </a:r>
            <a:r>
              <a:rPr lang="de-DE" sz="1600" dirty="0">
                <a:latin typeface="+mn-lt"/>
              </a:rPr>
              <a:t/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(2 </a:t>
            </a:r>
            <a:r>
              <a:rPr lang="de-DE" sz="1600" dirty="0" err="1">
                <a:latin typeface="+mn-lt"/>
              </a:rPr>
              <a:t>parents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of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every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class</a:t>
            </a:r>
            <a:r>
              <a:rPr lang="de-DE" sz="1600" dirty="0">
                <a:latin typeface="+mn-lt"/>
              </a:rPr>
              <a:t>)</a:t>
            </a:r>
          </a:p>
        </p:txBody>
      </p:sp>
      <p:sp>
        <p:nvSpPr>
          <p:cNvPr id="19" name="Untertitel 2"/>
          <p:cNvSpPr txBox="1">
            <a:spLocks/>
          </p:cNvSpPr>
          <p:nvPr/>
        </p:nvSpPr>
        <p:spPr bwMode="auto">
          <a:xfrm>
            <a:off x="3214688" y="6072188"/>
            <a:ext cx="32146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1600" dirty="0">
                <a:latin typeface="+mn-lt"/>
              </a:rPr>
              <a:t>                The </a:t>
            </a:r>
            <a:r>
              <a:rPr lang="de-DE" sz="1600" dirty="0" err="1">
                <a:latin typeface="+mn-lt"/>
              </a:rPr>
              <a:t>concierge</a:t>
            </a:r>
            <a:r>
              <a:rPr lang="de-DE" sz="1600" dirty="0">
                <a:latin typeface="+mn-lt"/>
              </a:rPr>
              <a:t/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(</a:t>
            </a:r>
            <a:r>
              <a:rPr lang="de-DE" sz="1600" dirty="0" err="1">
                <a:latin typeface="+mn-lt"/>
              </a:rPr>
              <a:t>most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important</a:t>
            </a:r>
            <a:r>
              <a:rPr lang="de-DE" sz="1600" dirty="0">
                <a:latin typeface="+mn-lt"/>
              </a:rPr>
              <a:t> man </a:t>
            </a:r>
            <a:r>
              <a:rPr lang="de-DE" sz="1600" dirty="0" err="1">
                <a:latin typeface="+mn-lt"/>
              </a:rPr>
              <a:t>of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the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school</a:t>
            </a:r>
            <a:r>
              <a:rPr lang="de-DE" sz="16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9" grpId="0"/>
      <p:bldP spid="13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2976" y="1000108"/>
            <a:ext cx="7423020" cy="120016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4000" dirty="0" err="1" smtClean="0"/>
              <a:t>impressions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teachers</a:t>
            </a:r>
            <a:r>
              <a:rPr lang="de-DE" sz="4000" dirty="0" smtClean="0"/>
              <a:t>‘ </a:t>
            </a:r>
            <a:r>
              <a:rPr lang="de-DE" sz="4000" dirty="0" err="1" smtClean="0"/>
              <a:t>work</a:t>
            </a:r>
            <a:endParaRPr lang="de-DE" sz="4000" dirty="0"/>
          </a:p>
        </p:txBody>
      </p:sp>
      <p:sp>
        <p:nvSpPr>
          <p:cNvPr id="5123" name="Untertitel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7126288" cy="457200"/>
          </a:xfrm>
        </p:spPr>
        <p:txBody>
          <a:bodyPr/>
          <a:lstStyle/>
          <a:p>
            <a:pPr marR="0" algn="l" eaLnBrk="1" hangingPunct="1">
              <a:buFont typeface="Wingdings 2" pitchFamily="18" charset="2"/>
              <a:buChar char=""/>
            </a:pPr>
            <a:r>
              <a:rPr lang="de-DE" sz="2000" smtClean="0"/>
              <a:t>  to support the team building process</a:t>
            </a:r>
          </a:p>
        </p:txBody>
      </p:sp>
      <p:pic>
        <p:nvPicPr>
          <p:cNvPr id="10244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Grafik 8" descr="P5160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Grafik 11" descr="P51600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214563"/>
            <a:ext cx="31210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/>
          </p:cNvSpPr>
          <p:nvPr/>
        </p:nvSpPr>
        <p:spPr bwMode="auto">
          <a:xfrm>
            <a:off x="1447800" y="4419600"/>
            <a:ext cx="7126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000">
                <a:latin typeface="Calibri" pitchFamily="34" charset="0"/>
              </a:rPr>
              <a:t>Weekend convention in may 2009</a:t>
            </a:r>
          </a:p>
        </p:txBody>
      </p:sp>
      <p:sp>
        <p:nvSpPr>
          <p:cNvPr id="4" name="Untertitel 2"/>
          <p:cNvSpPr>
            <a:spLocks/>
          </p:cNvSpPr>
          <p:nvPr/>
        </p:nvSpPr>
        <p:spPr bwMode="auto">
          <a:xfrm>
            <a:off x="1371600" y="4876800"/>
            <a:ext cx="712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de-DE" sz="2000">
                <a:latin typeface="Calibri" pitchFamily="34" charset="0"/>
              </a:rPr>
              <a:t>   to set and evaluate objectives</a:t>
            </a:r>
          </a:p>
        </p:txBody>
      </p:sp>
      <p:sp>
        <p:nvSpPr>
          <p:cNvPr id="5" name="Untertitel 2"/>
          <p:cNvSpPr>
            <a:spLocks/>
          </p:cNvSpPr>
          <p:nvPr/>
        </p:nvSpPr>
        <p:spPr bwMode="auto">
          <a:xfrm>
            <a:off x="1371600" y="5334000"/>
            <a:ext cx="712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de-DE" sz="2000">
                <a:latin typeface="Calibri" pitchFamily="34" charset="0"/>
              </a:rPr>
              <a:t>   to discuss the key aspects and main events of the next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3" grpId="0" autoUpdateAnimBg="0"/>
      <p:bldP spid="4" grpId="0" autoUpdateAnimBg="0"/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851648" cy="1200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endParaRPr lang="de-DE" dirty="0"/>
          </a:p>
        </p:txBody>
      </p:sp>
      <p:sp>
        <p:nvSpPr>
          <p:cNvPr id="5123" name="Untertitel 2"/>
          <p:cNvSpPr>
            <a:spLocks noGrp="1"/>
          </p:cNvSpPr>
          <p:nvPr>
            <p:ph type="subTitle" idx="1"/>
          </p:nvPr>
        </p:nvSpPr>
        <p:spPr>
          <a:xfrm>
            <a:off x="228600" y="6172200"/>
            <a:ext cx="8915400" cy="495300"/>
          </a:xfrm>
        </p:spPr>
        <p:txBody>
          <a:bodyPr/>
          <a:lstStyle/>
          <a:p>
            <a:pPr marL="457200" marR="0" indent="-457200" algn="l" eaLnBrk="1" hangingPunct="1"/>
            <a:r>
              <a:rPr lang="de-DE" sz="2000" smtClean="0">
                <a:solidFill>
                  <a:srgbClr val="99CC00"/>
                </a:solidFill>
              </a:rPr>
              <a:t>2010</a:t>
            </a:r>
            <a:r>
              <a:rPr lang="de-DE" sz="2000" smtClean="0"/>
              <a:t> - the use of knowledge-tests to build special training courses   </a:t>
            </a:r>
          </a:p>
        </p:txBody>
      </p:sp>
      <p:pic>
        <p:nvPicPr>
          <p:cNvPr id="11268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Grafik 4" descr="P5160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143125"/>
            <a:ext cx="1246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/>
          </p:cNvSpPr>
          <p:nvPr/>
        </p:nvSpPr>
        <p:spPr bwMode="auto">
          <a:xfrm>
            <a:off x="228600" y="39624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000">
                <a:solidFill>
                  <a:srgbClr val="99CC00"/>
                </a:solidFill>
                <a:latin typeface="Calibri" pitchFamily="34" charset="0"/>
              </a:rPr>
              <a:t>2007</a:t>
            </a:r>
            <a:r>
              <a:rPr lang="de-DE" sz="2000">
                <a:latin typeface="Calibri" pitchFamily="34" charset="0"/>
              </a:rPr>
              <a:t> - objectives for social education</a:t>
            </a:r>
          </a:p>
        </p:txBody>
      </p:sp>
      <p:sp>
        <p:nvSpPr>
          <p:cNvPr id="4" name="Untertitel 2"/>
          <p:cNvSpPr>
            <a:spLocks/>
          </p:cNvSpPr>
          <p:nvPr/>
        </p:nvSpPr>
        <p:spPr bwMode="auto">
          <a:xfrm>
            <a:off x="228600" y="44958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000">
                <a:solidFill>
                  <a:srgbClr val="99CC00"/>
                </a:solidFill>
                <a:latin typeface="Calibri" pitchFamily="34" charset="0"/>
              </a:rPr>
              <a:t>2008</a:t>
            </a:r>
            <a:r>
              <a:rPr lang="de-DE" sz="2000">
                <a:latin typeface="Calibri" pitchFamily="34" charset="0"/>
              </a:rPr>
              <a:t> - code of behaviour   in our school</a:t>
            </a:r>
            <a:br>
              <a:rPr lang="de-DE" sz="2000">
                <a:latin typeface="Calibri" pitchFamily="34" charset="0"/>
              </a:rPr>
            </a:br>
            <a:r>
              <a:rPr lang="de-DE" sz="2000">
                <a:latin typeface="Calibri" pitchFamily="34" charset="0"/>
              </a:rPr>
              <a:t>   - special training courses  to advance pupils‘ capacity in litaracy  </a:t>
            </a:r>
          </a:p>
        </p:txBody>
      </p:sp>
      <p:sp>
        <p:nvSpPr>
          <p:cNvPr id="5" name="Untertitel 2"/>
          <p:cNvSpPr>
            <a:spLocks/>
          </p:cNvSpPr>
          <p:nvPr/>
        </p:nvSpPr>
        <p:spPr bwMode="auto">
          <a:xfrm>
            <a:off x="228600" y="53340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000">
                <a:solidFill>
                  <a:srgbClr val="99CC00"/>
                </a:solidFill>
                <a:latin typeface="Calibri" pitchFamily="34" charset="0"/>
              </a:rPr>
              <a:t>2009</a:t>
            </a:r>
            <a:r>
              <a:rPr lang="de-DE" sz="2000">
                <a:latin typeface="Calibri" pitchFamily="34" charset="0"/>
              </a:rPr>
              <a:t> - special training courses  to advance pupils‘ capacity in litaracy </a:t>
            </a:r>
            <a:br>
              <a:rPr lang="de-DE" sz="2000">
                <a:latin typeface="Calibri" pitchFamily="34" charset="0"/>
              </a:rPr>
            </a:br>
            <a:r>
              <a:rPr lang="de-DE" sz="2000">
                <a:latin typeface="Calibri" pitchFamily="34" charset="0"/>
              </a:rPr>
              <a:t>     and maths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3" grpId="0" autoUpdateAnimBg="0"/>
      <p:bldP spid="4" grpId="0" autoUpdateAnimBg="0"/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42908" y="1000108"/>
            <a:ext cx="7143800" cy="1200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literacy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123" name="Untertitel 2"/>
          <p:cNvSpPr>
            <a:spLocks noGrp="1"/>
          </p:cNvSpPr>
          <p:nvPr>
            <p:ph type="subTitle" idx="1"/>
          </p:nvPr>
        </p:nvSpPr>
        <p:spPr>
          <a:xfrm>
            <a:off x="500063" y="4000500"/>
            <a:ext cx="2928937" cy="500063"/>
          </a:xfrm>
        </p:spPr>
        <p:txBody>
          <a:bodyPr/>
          <a:lstStyle/>
          <a:p>
            <a:pPr marR="0" algn="l" eaLnBrk="1" hangingPunct="1"/>
            <a:r>
              <a:rPr lang="de-DE" sz="2000" smtClean="0"/>
              <a:t>Literacy competition</a:t>
            </a:r>
          </a:p>
        </p:txBody>
      </p:sp>
      <p:pic>
        <p:nvPicPr>
          <p:cNvPr id="12292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P41500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2145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Uebergabe_Klassenlektuere 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2145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Untertitel 2"/>
          <p:cNvSpPr txBox="1">
            <a:spLocks/>
          </p:cNvSpPr>
          <p:nvPr/>
        </p:nvSpPr>
        <p:spPr bwMode="auto">
          <a:xfrm>
            <a:off x="3429000" y="4000500"/>
            <a:ext cx="29289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000">
                <a:latin typeface="Calibri" pitchFamily="34" charset="0"/>
              </a:rPr>
              <a:t>new story books for</a:t>
            </a:r>
            <a:br>
              <a:rPr lang="de-DE" sz="2000">
                <a:latin typeface="Calibri" pitchFamily="34" charset="0"/>
              </a:rPr>
            </a:br>
            <a:r>
              <a:rPr lang="de-DE" sz="2000">
                <a:latin typeface="Calibri" pitchFamily="34" charset="0"/>
              </a:rPr>
              <a:t>the classroom work</a:t>
            </a:r>
          </a:p>
        </p:txBody>
      </p:sp>
      <p:pic>
        <p:nvPicPr>
          <p:cNvPr id="16" name="Grafik 15" descr="Autorenlesung 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143000"/>
            <a:ext cx="21605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Untertitel 2"/>
          <p:cNvSpPr txBox="1">
            <a:spLocks/>
          </p:cNvSpPr>
          <p:nvPr/>
        </p:nvSpPr>
        <p:spPr bwMode="auto">
          <a:xfrm>
            <a:off x="6286500" y="3714750"/>
            <a:ext cx="2857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000">
                <a:latin typeface="Calibri" pitchFamily="34" charset="0"/>
              </a:rPr>
              <a:t>a children‘s book writer at school (23rd of april</a:t>
            </a: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de-DE" sz="2000">
                <a:latin typeface="Calibri" pitchFamily="34" charset="0"/>
              </a:rPr>
              <a:t>= day of the book)</a:t>
            </a:r>
          </a:p>
        </p:txBody>
      </p:sp>
      <p:pic>
        <p:nvPicPr>
          <p:cNvPr id="19" name="Grafik 18" descr="Vorlesenachmittag 03.02.09 0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5775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Untertitel 2"/>
          <p:cNvSpPr txBox="1">
            <a:spLocks/>
          </p:cNvSpPr>
          <p:nvPr/>
        </p:nvSpPr>
        <p:spPr bwMode="auto">
          <a:xfrm>
            <a:off x="7072313" y="5943600"/>
            <a:ext cx="2071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 err="1">
                <a:latin typeface="+mn-lt"/>
              </a:rPr>
              <a:t>parents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are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reading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pupils</a:t>
            </a:r>
            <a:endParaRPr lang="de-DE" sz="2000" dirty="0">
              <a:latin typeface="+mn-lt"/>
            </a:endParaRPr>
          </a:p>
        </p:txBody>
      </p:sp>
      <p:pic>
        <p:nvPicPr>
          <p:cNvPr id="22" name="Grafik 21" descr="2008 Raum der Stille 00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786313"/>
            <a:ext cx="19192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Untertitel 2"/>
          <p:cNvSpPr txBox="1">
            <a:spLocks/>
          </p:cNvSpPr>
          <p:nvPr/>
        </p:nvSpPr>
        <p:spPr bwMode="auto">
          <a:xfrm>
            <a:off x="214313" y="6215063"/>
            <a:ext cx="314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>
                <a:latin typeface="+mn-lt"/>
              </a:rPr>
              <a:t>The „</a:t>
            </a:r>
            <a:r>
              <a:rPr lang="de-DE" sz="2000" dirty="0" err="1">
                <a:latin typeface="+mn-lt"/>
              </a:rPr>
              <a:t>room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of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silence</a:t>
            </a:r>
            <a:r>
              <a:rPr lang="de-DE" sz="2000" dirty="0">
                <a:latin typeface="+mn-lt"/>
              </a:rPr>
              <a:t>“</a:t>
            </a:r>
          </a:p>
        </p:txBody>
      </p:sp>
      <p:pic>
        <p:nvPicPr>
          <p:cNvPr id="24" name="Grafik 23" descr="2008 Raum der Stille 01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786313"/>
            <a:ext cx="19192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11" grpId="0"/>
      <p:bldP spid="17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8001056" cy="1200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in 2009</a:t>
            </a:r>
            <a:endParaRPr lang="de-DE" dirty="0"/>
          </a:p>
        </p:txBody>
      </p:sp>
      <p:pic>
        <p:nvPicPr>
          <p:cNvPr id="13315" name="Grafik 4" descr="2008.09.03 Briefkopf weißes Logo - dk. 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Grafik 4" descr="Mathemeisterschaft 24.10.08 0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2145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tertitel 2"/>
          <p:cNvSpPr txBox="1">
            <a:spLocks/>
          </p:cNvSpPr>
          <p:nvPr/>
        </p:nvSpPr>
        <p:spPr bwMode="auto">
          <a:xfrm>
            <a:off x="2714625" y="2357438"/>
            <a:ext cx="13573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 err="1">
                <a:latin typeface="+mn-lt"/>
              </a:rPr>
              <a:t>competition</a:t>
            </a:r>
            <a:r>
              <a:rPr lang="de-DE" sz="2000" dirty="0">
                <a:latin typeface="+mn-lt"/>
              </a:rPr>
              <a:t> in </a:t>
            </a:r>
            <a:r>
              <a:rPr lang="de-DE" sz="2000" dirty="0" err="1">
                <a:latin typeface="+mn-lt"/>
              </a:rPr>
              <a:t>maths</a:t>
            </a:r>
            <a:endParaRPr lang="de-DE" sz="20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 err="1">
                <a:latin typeface="+mn-lt"/>
              </a:rPr>
              <a:t>for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pupils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of</a:t>
            </a:r>
            <a:r>
              <a:rPr lang="de-DE" sz="2000" dirty="0">
                <a:latin typeface="+mn-lt"/>
              </a:rPr>
              <a:t> 4th grade</a:t>
            </a:r>
          </a:p>
        </p:txBody>
      </p:sp>
      <p:pic>
        <p:nvPicPr>
          <p:cNvPr id="7" name="Grafik 6" descr="Trommelprojekt_1_Montag 0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5005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MK21095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145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Sani-Kids Mai 2009 01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148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Sani-Kids Mai 2009 03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5500688"/>
            <a:ext cx="1571625" cy="1179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Untertitel 2"/>
          <p:cNvSpPr txBox="1">
            <a:spLocks/>
          </p:cNvSpPr>
          <p:nvPr/>
        </p:nvSpPr>
        <p:spPr bwMode="auto">
          <a:xfrm>
            <a:off x="2714625" y="4857750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 err="1">
                <a:latin typeface="+mn-lt"/>
              </a:rPr>
              <a:t>drumming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workshop</a:t>
            </a:r>
            <a:endParaRPr lang="de-DE" sz="20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endParaRPr lang="de-DE" sz="20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endParaRPr lang="de-DE" sz="2000" dirty="0">
              <a:latin typeface="+mn-lt"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 bwMode="auto">
          <a:xfrm>
            <a:off x="7072313" y="2428875"/>
            <a:ext cx="17859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 err="1">
                <a:latin typeface="+mn-lt"/>
              </a:rPr>
              <a:t>special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course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for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sinistrals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and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their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parents</a:t>
            </a:r>
            <a:endParaRPr lang="de-DE" sz="20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endParaRPr lang="de-DE" sz="20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endParaRPr lang="de-DE" sz="2000" dirty="0">
              <a:latin typeface="+mn-lt"/>
            </a:endParaRPr>
          </a:p>
        </p:txBody>
      </p:sp>
      <p:sp>
        <p:nvSpPr>
          <p:cNvPr id="16" name="Untertitel 2"/>
          <p:cNvSpPr txBox="1">
            <a:spLocks/>
          </p:cNvSpPr>
          <p:nvPr/>
        </p:nvSpPr>
        <p:spPr bwMode="auto">
          <a:xfrm>
            <a:off x="7143750" y="4214813"/>
            <a:ext cx="12858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de-DE" sz="2000" dirty="0" err="1">
                <a:latin typeface="+mn-lt"/>
              </a:rPr>
              <a:t>first-aid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course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for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pupils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of</a:t>
            </a:r>
            <a:r>
              <a:rPr lang="de-DE" sz="2000" dirty="0">
                <a:latin typeface="+mn-lt"/>
              </a:rPr>
              <a:t> 3rd grade</a:t>
            </a: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endParaRPr lang="de-DE" sz="20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endParaRPr lang="de-DE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215</Words>
  <Application>Microsoft Office PowerPoint</Application>
  <PresentationFormat>Bildschirmpräsentation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Hyperion</vt:lpstr>
      <vt:lpstr>Grundschule Baiersdorf</vt:lpstr>
      <vt:lpstr>         Grundschule Baiersdorf  </vt:lpstr>
      <vt:lpstr>Baiersdorf</vt:lpstr>
      <vt:lpstr>Bavarian school system</vt:lpstr>
      <vt:lpstr>Our school</vt:lpstr>
      <vt:lpstr>impressions of the teachers‘ work</vt:lpstr>
      <vt:lpstr>key aspects of activity</vt:lpstr>
      <vt:lpstr>literacy activities </vt:lpstr>
      <vt:lpstr>special activities in 2009</vt:lpstr>
      <vt:lpstr>social projects</vt:lpstr>
      <vt:lpstr>Folie 11</vt:lpstr>
      <vt:lpstr>Johann Amos Comenius,  we are prepared!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</dc:creator>
  <cp:lastModifiedBy> </cp:lastModifiedBy>
  <cp:revision>60</cp:revision>
  <dcterms:created xsi:type="dcterms:W3CDTF">2009-12-16T13:55:48Z</dcterms:created>
  <dcterms:modified xsi:type="dcterms:W3CDTF">2012-09-25T11:24:43Z</dcterms:modified>
</cp:coreProperties>
</file>